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22"/>
  </p:notesMasterIdLst>
  <p:handoutMasterIdLst>
    <p:handoutMasterId r:id="rId23"/>
  </p:handoutMasterIdLst>
  <p:sldIdLst>
    <p:sldId id="256" r:id="rId5"/>
    <p:sldId id="274" r:id="rId6"/>
    <p:sldId id="272" r:id="rId7"/>
    <p:sldId id="258" r:id="rId8"/>
    <p:sldId id="264" r:id="rId9"/>
    <p:sldId id="259" r:id="rId10"/>
    <p:sldId id="270" r:id="rId11"/>
    <p:sldId id="265" r:id="rId12"/>
    <p:sldId id="262" r:id="rId13"/>
    <p:sldId id="263" r:id="rId14"/>
    <p:sldId id="267" r:id="rId15"/>
    <p:sldId id="266" r:id="rId16"/>
    <p:sldId id="273" r:id="rId17"/>
    <p:sldId id="268" r:id="rId18"/>
    <p:sldId id="269" r:id="rId19"/>
    <p:sldId id="260" r:id="rId20"/>
    <p:sldId id="271" r:id="rId21"/>
  </p:sldIdLst>
  <p:sldSz cx="12192000" cy="6858000"/>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2791" autoAdjust="0"/>
  </p:normalViewPr>
  <p:slideViewPr>
    <p:cSldViewPr snapToGrid="0">
      <p:cViewPr varScale="1">
        <p:scale>
          <a:sx n="84" d="100"/>
          <a:sy n="84" d="100"/>
        </p:scale>
        <p:origin x="1632" y="78"/>
      </p:cViewPr>
      <p:guideLst/>
    </p:cSldViewPr>
  </p:slid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FD2973-7A98-44E4-8488-CC6CDEAC8F84}" type="datetimeFigureOut">
              <a:rPr lang="nl-NL" smtClean="0"/>
              <a:t>18-2-2020</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65A8D6-0C98-46F5-B9EC-E9C08C6C45F2}" type="slidenum">
              <a:rPr lang="nl-NL" smtClean="0"/>
              <a:t>‹nr.›</a:t>
            </a:fld>
            <a:endParaRPr lang="nl-NL"/>
          </a:p>
        </p:txBody>
      </p:sp>
    </p:spTree>
    <p:extLst>
      <p:ext uri="{BB962C8B-B14F-4D97-AF65-F5344CB8AC3E}">
        <p14:creationId xmlns:p14="http://schemas.microsoft.com/office/powerpoint/2010/main" val="4252846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C62D84-ED47-4703-B55A-7705C0D00F11}" type="datetimeFigureOut">
              <a:rPr lang="nl-NL" smtClean="0"/>
              <a:t>18-2-2020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E79697-2680-45E3-AC86-FACB288AAE83}" type="slidenum">
              <a:rPr lang="nl-NL" smtClean="0"/>
              <a:t>‹nr.›</a:t>
            </a:fld>
            <a:endParaRPr lang="nl-NL"/>
          </a:p>
        </p:txBody>
      </p:sp>
    </p:spTree>
    <p:extLst>
      <p:ext uri="{BB962C8B-B14F-4D97-AF65-F5344CB8AC3E}">
        <p14:creationId xmlns:p14="http://schemas.microsoft.com/office/powerpoint/2010/main" val="3160714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mediawijsheid.nl/big-data/"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rotterdam.nl/wonen-leven/innovaties/" TargetMode="External"/><Relationship Id="rId4" Type="http://schemas.openxmlformats.org/officeDocument/2006/relationships/hyperlink" Target="http://www.lomboxnet.nl/smart-solar-charging"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Deze</a:t>
            </a:r>
            <a:r>
              <a:rPr lang="nl-NL" baseline="0" dirty="0" smtClean="0"/>
              <a:t> les was de input voor het onderdeel Trends en Ontwikkelingen van het visiedocument. LA 2 is hier een uitwerking van.</a:t>
            </a:r>
            <a:endParaRPr lang="nl-NL" dirty="0"/>
          </a:p>
        </p:txBody>
      </p:sp>
      <p:sp>
        <p:nvSpPr>
          <p:cNvPr id="4" name="Tijdelijke aanduiding voor dianummer 3"/>
          <p:cNvSpPr>
            <a:spLocks noGrp="1"/>
          </p:cNvSpPr>
          <p:nvPr>
            <p:ph type="sldNum" sz="quarter" idx="10"/>
          </p:nvPr>
        </p:nvSpPr>
        <p:spPr/>
        <p:txBody>
          <a:bodyPr/>
          <a:lstStyle/>
          <a:p>
            <a:fld id="{C8E79697-2680-45E3-AC86-FACB288AAE83}" type="slidenum">
              <a:rPr lang="nl-NL" smtClean="0"/>
              <a:t>2</a:t>
            </a:fld>
            <a:endParaRPr lang="nl-NL"/>
          </a:p>
        </p:txBody>
      </p:sp>
    </p:spTree>
    <p:extLst>
      <p:ext uri="{BB962C8B-B14F-4D97-AF65-F5344CB8AC3E}">
        <p14:creationId xmlns:p14="http://schemas.microsoft.com/office/powerpoint/2010/main" val="1992445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Verdiepende video.</a:t>
            </a:r>
            <a:r>
              <a:rPr lang="nl-NL" baseline="0" dirty="0" smtClean="0"/>
              <a:t> Behandel ik niet in de les maar geeft extra uitleg over de vierde industriële revolutie.</a:t>
            </a:r>
            <a:endParaRPr lang="nl-NL" dirty="0"/>
          </a:p>
        </p:txBody>
      </p:sp>
      <p:sp>
        <p:nvSpPr>
          <p:cNvPr id="4" name="Tijdelijke aanduiding voor dianummer 3"/>
          <p:cNvSpPr>
            <a:spLocks noGrp="1"/>
          </p:cNvSpPr>
          <p:nvPr>
            <p:ph type="sldNum" sz="quarter" idx="10"/>
          </p:nvPr>
        </p:nvSpPr>
        <p:spPr/>
        <p:txBody>
          <a:bodyPr/>
          <a:lstStyle/>
          <a:p>
            <a:fld id="{C8E79697-2680-45E3-AC86-FACB288AAE83}" type="slidenum">
              <a:rPr lang="nl-NL" smtClean="0"/>
              <a:t>16</a:t>
            </a:fld>
            <a:endParaRPr lang="nl-NL"/>
          </a:p>
        </p:txBody>
      </p:sp>
    </p:spTree>
    <p:extLst>
      <p:ext uri="{BB962C8B-B14F-4D97-AF65-F5344CB8AC3E}">
        <p14:creationId xmlns:p14="http://schemas.microsoft.com/office/powerpoint/2010/main" val="1411660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Deze</a:t>
            </a:r>
            <a:r>
              <a:rPr lang="nl-NL" baseline="0" dirty="0" smtClean="0"/>
              <a:t> les was de input voor het onderdeel Trends en Ontwikkelingen van het visiedocument. LA 2 is hier een uitwerking van.</a:t>
            </a:r>
            <a:endParaRPr lang="nl-NL" dirty="0"/>
          </a:p>
        </p:txBody>
      </p:sp>
      <p:sp>
        <p:nvSpPr>
          <p:cNvPr id="4" name="Tijdelijke aanduiding voor dianummer 3"/>
          <p:cNvSpPr>
            <a:spLocks noGrp="1"/>
          </p:cNvSpPr>
          <p:nvPr>
            <p:ph type="sldNum" sz="quarter" idx="10"/>
          </p:nvPr>
        </p:nvSpPr>
        <p:spPr/>
        <p:txBody>
          <a:bodyPr/>
          <a:lstStyle/>
          <a:p>
            <a:fld id="{C8E79697-2680-45E3-AC86-FACB288AAE83}" type="slidenum">
              <a:rPr lang="nl-NL" smtClean="0"/>
              <a:t>17</a:t>
            </a:fld>
            <a:endParaRPr lang="nl-NL"/>
          </a:p>
        </p:txBody>
      </p:sp>
    </p:spTree>
    <p:extLst>
      <p:ext uri="{BB962C8B-B14F-4D97-AF65-F5344CB8AC3E}">
        <p14:creationId xmlns:p14="http://schemas.microsoft.com/office/powerpoint/2010/main" val="3341849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smtClean="0">
                <a:solidFill>
                  <a:schemeClr val="tx1"/>
                </a:solidFill>
                <a:effectLst/>
                <a:latin typeface="+mn-lt"/>
                <a:ea typeface="+mn-ea"/>
                <a:cs typeface="+mn-cs"/>
              </a:rPr>
              <a:t>Oprichter Klaus </a:t>
            </a:r>
            <a:r>
              <a:rPr lang="nl-NL" sz="1200" b="0" i="0" kern="1200" dirty="0" err="1" smtClean="0">
                <a:solidFill>
                  <a:schemeClr val="tx1"/>
                </a:solidFill>
                <a:effectLst/>
                <a:latin typeface="+mn-lt"/>
                <a:ea typeface="+mn-ea"/>
                <a:cs typeface="+mn-cs"/>
              </a:rPr>
              <a:t>Schwab</a:t>
            </a:r>
            <a:r>
              <a:rPr lang="nl-NL" sz="1200" b="0" i="0" kern="1200" dirty="0" smtClean="0">
                <a:solidFill>
                  <a:schemeClr val="tx1"/>
                </a:solidFill>
                <a:effectLst/>
                <a:latin typeface="+mn-lt"/>
                <a:ea typeface="+mn-ea"/>
                <a:cs typeface="+mn-cs"/>
              </a:rPr>
              <a:t> van het WEF</a:t>
            </a:r>
            <a:r>
              <a:rPr lang="nl-NL" sz="1200" b="0" i="0" kern="1200" baseline="0" dirty="0" smtClean="0">
                <a:solidFill>
                  <a:schemeClr val="tx1"/>
                </a:solidFill>
                <a:effectLst/>
                <a:latin typeface="+mn-lt"/>
                <a:ea typeface="+mn-ea"/>
                <a:cs typeface="+mn-cs"/>
              </a:rPr>
              <a:t> </a:t>
            </a:r>
            <a:r>
              <a:rPr lang="nl-NL" sz="1200" b="0" i="0" kern="1200" dirty="0" smtClean="0">
                <a:solidFill>
                  <a:schemeClr val="tx1"/>
                </a:solidFill>
                <a:effectLst/>
                <a:latin typeface="+mn-lt"/>
                <a:ea typeface="+mn-ea"/>
                <a:cs typeface="+mn-cs"/>
              </a:rPr>
              <a:t>spreekt daarom over industriële convergentie. Oftewel, een fusie tussen de fysieke, digitale en biologische wereld. Het samenvloeien van verschillende industrieën zal een periode van wereldwijde veranderingen met zich meebrengen. </a:t>
            </a:r>
          </a:p>
          <a:p>
            <a:endParaRPr lang="nl-NL" sz="1200" b="0" i="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C8E79697-2680-45E3-AC86-FACB288AAE83}" type="slidenum">
              <a:rPr lang="nl-NL" smtClean="0"/>
              <a:t>6</a:t>
            </a:fld>
            <a:endParaRPr lang="nl-NL"/>
          </a:p>
        </p:txBody>
      </p:sp>
    </p:spTree>
    <p:extLst>
      <p:ext uri="{BB962C8B-B14F-4D97-AF65-F5344CB8AC3E}">
        <p14:creationId xmlns:p14="http://schemas.microsoft.com/office/powerpoint/2010/main" val="269073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smtClean="0">
                <a:solidFill>
                  <a:schemeClr val="tx1"/>
                </a:solidFill>
                <a:effectLst/>
                <a:latin typeface="+mn-lt"/>
                <a:ea typeface="+mn-ea"/>
                <a:cs typeface="+mn-cs"/>
              </a:rPr>
              <a:t>Een concreet voorbeeld is de smartphone. Verschillende technologieën zijn nodig voor bellen, internetten, foto’s maken, bankieren en gamen op één apparaat. </a:t>
            </a:r>
          </a:p>
          <a:p>
            <a:r>
              <a:rPr lang="nl-NL" sz="1200" b="0" i="0" kern="1200" dirty="0" smtClean="0">
                <a:solidFill>
                  <a:schemeClr val="tx1"/>
                </a:solidFill>
                <a:effectLst/>
                <a:latin typeface="+mn-lt"/>
                <a:ea typeface="+mn-ea"/>
                <a:cs typeface="+mn-cs"/>
              </a:rPr>
              <a:t>Wat wellicht opvalt is dat geen enkele organisatie uit 2000 terugkomt in de lijst van 2016. Samsung en Apple zwaaien tegenwoordig de scepter in deze markt. Ook grote spelers zoals Google (Android besturingssysteem) en Microsoft (overname van Nokia in 2014 en hun eigen Windows Mobile besturingssysteem) bewegen zich tegenwoordig in deze markt. Dit terwijl ze groot zijn geworden in een andere industrie. Om relevant en competitief te blijven zetten ze echter stappen in andere interessante markten. Verder hebben smartphones tegenwoordig een goede camera. Nu zal er zeker een markt bestaan voor mensen die een hoogwaardige losse camera willen kopen, maar de smartphone heeft wel een deel van de markt ‘afgesnoept’.</a:t>
            </a:r>
          </a:p>
          <a:p>
            <a:r>
              <a:rPr lang="nl-NL" dirty="0" smtClean="0"/>
              <a:t>(https://www.mt.nl/business/de-vierde-industriele-revolutie-is-op-komst-wat-houdt-dat-in/531156)</a:t>
            </a:r>
          </a:p>
          <a:p>
            <a:endParaRPr lang="nl-NL" dirty="0"/>
          </a:p>
        </p:txBody>
      </p:sp>
      <p:sp>
        <p:nvSpPr>
          <p:cNvPr id="4" name="Tijdelijke aanduiding voor dianummer 3"/>
          <p:cNvSpPr>
            <a:spLocks noGrp="1"/>
          </p:cNvSpPr>
          <p:nvPr>
            <p:ph type="sldNum" sz="quarter" idx="10"/>
          </p:nvPr>
        </p:nvSpPr>
        <p:spPr/>
        <p:txBody>
          <a:bodyPr/>
          <a:lstStyle/>
          <a:p>
            <a:fld id="{C8E79697-2680-45E3-AC86-FACB288AAE83}" type="slidenum">
              <a:rPr lang="nl-NL" smtClean="0"/>
              <a:t>7</a:t>
            </a:fld>
            <a:endParaRPr lang="nl-NL"/>
          </a:p>
        </p:txBody>
      </p:sp>
    </p:spTree>
    <p:extLst>
      <p:ext uri="{BB962C8B-B14F-4D97-AF65-F5344CB8AC3E}">
        <p14:creationId xmlns:p14="http://schemas.microsoft.com/office/powerpoint/2010/main" val="3298360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4IR</a:t>
            </a:r>
            <a:r>
              <a:rPr lang="nl-NL" baseline="0" dirty="0" smtClean="0"/>
              <a:t> is een samensmelting van verschillende industrieën maar ook een samensmelting van de fysieke, digitale en biologische werelden. </a:t>
            </a:r>
          </a:p>
          <a:p>
            <a:endParaRPr lang="nl-NL" baseline="0" dirty="0" smtClean="0"/>
          </a:p>
          <a:p>
            <a:r>
              <a:rPr lang="en-US" sz="1200" b="0" i="0" kern="1200" dirty="0" smtClean="0">
                <a:solidFill>
                  <a:schemeClr val="tx1"/>
                </a:solidFill>
                <a:effectLst/>
                <a:latin typeface="+mn-lt"/>
                <a:ea typeface="+mn-ea"/>
                <a:cs typeface="+mn-cs"/>
              </a:rPr>
              <a:t>Genomics very soon will allow us to create new human body parts based on the person DNA – this simply means that we digitized ourselves in form of DNA data and can rebuild all or parts of the body any time at our will. When we can create a digital design and 3D print anything from a car to a house – this means that products become nothing but a set of data. More and more tasks are being picked up by Artificial Intelligence – this means we are replacing our biological human brain with a physical world of computers. Bionics will let us complement our biological body with physical parts to enhance our physical abilities – our bodies become more Physical.</a:t>
            </a:r>
          </a:p>
          <a:p>
            <a:r>
              <a:rPr lang="en-US" sz="1200" b="0" i="0" kern="1200" baseline="0" dirty="0" smtClean="0">
                <a:solidFill>
                  <a:schemeClr val="tx1"/>
                </a:solidFill>
                <a:effectLst/>
                <a:latin typeface="+mn-lt"/>
                <a:ea typeface="+mn-ea"/>
                <a:cs typeface="+mn-cs"/>
              </a:rPr>
              <a:t>(</a:t>
            </a:r>
            <a:r>
              <a:rPr lang="en-US" sz="1200" b="0" i="0" kern="1200" baseline="0" dirty="0" err="1" smtClean="0">
                <a:solidFill>
                  <a:schemeClr val="tx1"/>
                </a:solidFill>
                <a:effectLst/>
                <a:latin typeface="+mn-lt"/>
                <a:ea typeface="+mn-ea"/>
                <a:cs typeface="+mn-cs"/>
              </a:rPr>
              <a:t>bron</a:t>
            </a:r>
            <a:r>
              <a:rPr lang="en-US" sz="1200" b="0" i="0" kern="1200" baseline="0" dirty="0" smtClean="0">
                <a:solidFill>
                  <a:schemeClr val="tx1"/>
                </a:solidFill>
                <a:effectLst/>
                <a:latin typeface="+mn-lt"/>
                <a:ea typeface="+mn-ea"/>
                <a:cs typeface="+mn-cs"/>
              </a:rPr>
              <a:t>: https://siliconvalley.center/blog/industry-disruption-is-the-new-normal/) </a:t>
            </a:r>
            <a:r>
              <a:rPr lang="nl-NL" baseline="0" dirty="0" smtClean="0"/>
              <a:t> </a:t>
            </a:r>
            <a:endParaRPr lang="nl-NL" dirty="0"/>
          </a:p>
        </p:txBody>
      </p:sp>
      <p:sp>
        <p:nvSpPr>
          <p:cNvPr id="4" name="Tijdelijke aanduiding voor dianummer 3"/>
          <p:cNvSpPr>
            <a:spLocks noGrp="1"/>
          </p:cNvSpPr>
          <p:nvPr>
            <p:ph type="sldNum" sz="quarter" idx="10"/>
          </p:nvPr>
        </p:nvSpPr>
        <p:spPr/>
        <p:txBody>
          <a:bodyPr/>
          <a:lstStyle/>
          <a:p>
            <a:fld id="{C8E79697-2680-45E3-AC86-FACB288AAE83}" type="slidenum">
              <a:rPr lang="nl-NL" smtClean="0"/>
              <a:t>8</a:t>
            </a:fld>
            <a:endParaRPr lang="nl-NL"/>
          </a:p>
        </p:txBody>
      </p:sp>
    </p:spTree>
    <p:extLst>
      <p:ext uri="{BB962C8B-B14F-4D97-AF65-F5344CB8AC3E}">
        <p14:creationId xmlns:p14="http://schemas.microsoft.com/office/powerpoint/2010/main" val="1307859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4</a:t>
            </a:r>
            <a:r>
              <a:rPr lang="nl-NL" baseline="30000" dirty="0" smtClean="0"/>
              <a:t>e</a:t>
            </a:r>
            <a:r>
              <a:rPr lang="nl-NL" dirty="0" smtClean="0"/>
              <a:t> Industriële revolutie kan je onderverdelen in 9 categorieën. Ik behandel 1 t/m 6 vluchtig</a:t>
            </a:r>
            <a:r>
              <a:rPr lang="nl-NL" baseline="0" dirty="0" smtClean="0"/>
              <a:t> en bij 7 t/m 9 blijf ik langer stil staan.</a:t>
            </a:r>
          </a:p>
          <a:p>
            <a:r>
              <a:rPr lang="nl-NL" baseline="0" dirty="0" smtClean="0"/>
              <a:t>Zie bron “WEF 9 4IR categorieën” </a:t>
            </a:r>
            <a:endParaRPr lang="nl-NL" dirty="0"/>
          </a:p>
        </p:txBody>
      </p:sp>
      <p:sp>
        <p:nvSpPr>
          <p:cNvPr id="4" name="Tijdelijke aanduiding voor dianummer 3"/>
          <p:cNvSpPr>
            <a:spLocks noGrp="1"/>
          </p:cNvSpPr>
          <p:nvPr>
            <p:ph type="sldNum" sz="quarter" idx="10"/>
          </p:nvPr>
        </p:nvSpPr>
        <p:spPr/>
        <p:txBody>
          <a:bodyPr/>
          <a:lstStyle/>
          <a:p>
            <a:fld id="{C8E79697-2680-45E3-AC86-FACB288AAE83}" type="slidenum">
              <a:rPr lang="nl-NL" smtClean="0"/>
              <a:t>9</a:t>
            </a:fld>
            <a:endParaRPr lang="nl-NL"/>
          </a:p>
        </p:txBody>
      </p:sp>
    </p:spTree>
    <p:extLst>
      <p:ext uri="{BB962C8B-B14F-4D97-AF65-F5344CB8AC3E}">
        <p14:creationId xmlns:p14="http://schemas.microsoft.com/office/powerpoint/2010/main" val="1934219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Zie bron “WEF Global Risk Report</a:t>
            </a:r>
            <a:r>
              <a:rPr lang="nl-NL" baseline="0" dirty="0" smtClean="0"/>
              <a:t> </a:t>
            </a:r>
            <a:r>
              <a:rPr lang="nl-NL" baseline="0" dirty="0" smtClean="0"/>
              <a:t>2020”</a:t>
            </a:r>
            <a:endParaRPr lang="nl-NL" baseline="0" dirty="0" smtClean="0"/>
          </a:p>
        </p:txBody>
      </p:sp>
      <p:sp>
        <p:nvSpPr>
          <p:cNvPr id="4" name="Tijdelijke aanduiding voor dianummer 3"/>
          <p:cNvSpPr>
            <a:spLocks noGrp="1"/>
          </p:cNvSpPr>
          <p:nvPr>
            <p:ph type="sldNum" sz="quarter" idx="10"/>
          </p:nvPr>
        </p:nvSpPr>
        <p:spPr/>
        <p:txBody>
          <a:bodyPr/>
          <a:lstStyle/>
          <a:p>
            <a:fld id="{C8E79697-2680-45E3-AC86-FACB288AAE83}" type="slidenum">
              <a:rPr lang="nl-NL" smtClean="0"/>
              <a:t>12</a:t>
            </a:fld>
            <a:endParaRPr lang="nl-NL"/>
          </a:p>
        </p:txBody>
      </p:sp>
    </p:spTree>
    <p:extLst>
      <p:ext uri="{BB962C8B-B14F-4D97-AF65-F5344CB8AC3E}">
        <p14:creationId xmlns:p14="http://schemas.microsoft.com/office/powerpoint/2010/main" val="1195099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Zie bron “WEF Global Risk Report</a:t>
            </a:r>
            <a:r>
              <a:rPr lang="nl-NL" baseline="0" dirty="0" smtClean="0"/>
              <a:t> 2019”</a:t>
            </a:r>
          </a:p>
        </p:txBody>
      </p:sp>
      <p:sp>
        <p:nvSpPr>
          <p:cNvPr id="4" name="Tijdelijke aanduiding voor dianummer 3"/>
          <p:cNvSpPr>
            <a:spLocks noGrp="1"/>
          </p:cNvSpPr>
          <p:nvPr>
            <p:ph type="sldNum" sz="quarter" idx="10"/>
          </p:nvPr>
        </p:nvSpPr>
        <p:spPr/>
        <p:txBody>
          <a:bodyPr/>
          <a:lstStyle/>
          <a:p>
            <a:fld id="{C8E79697-2680-45E3-AC86-FACB288AAE83}" type="slidenum">
              <a:rPr lang="nl-NL" smtClean="0"/>
              <a:t>13</a:t>
            </a:fld>
            <a:endParaRPr lang="nl-NL"/>
          </a:p>
        </p:txBody>
      </p:sp>
    </p:spTree>
    <p:extLst>
      <p:ext uri="{BB962C8B-B14F-4D97-AF65-F5344CB8AC3E}">
        <p14:creationId xmlns:p14="http://schemas.microsoft.com/office/powerpoint/2010/main" val="2014635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smtClean="0">
                <a:solidFill>
                  <a:schemeClr val="tx1"/>
                </a:solidFill>
                <a:effectLst/>
                <a:latin typeface="+mn-lt"/>
                <a:ea typeface="+mn-ea"/>
                <a:cs typeface="+mn-cs"/>
              </a:rPr>
              <a:t>De verwachting is dat er in 2020 wereldwijd meer dan 25 miljard dingen via internet verbonden zullen zijn. Internet of </a:t>
            </a:r>
            <a:r>
              <a:rPr lang="nl-NL" sz="1200" b="0" i="0" kern="1200" dirty="0" err="1" smtClean="0">
                <a:solidFill>
                  <a:schemeClr val="tx1"/>
                </a:solidFill>
                <a:effectLst/>
                <a:latin typeface="+mn-lt"/>
                <a:ea typeface="+mn-ea"/>
                <a:cs typeface="+mn-cs"/>
              </a:rPr>
              <a:t>Things</a:t>
            </a:r>
            <a:r>
              <a:rPr lang="nl-NL" sz="1200" b="0" i="0" kern="1200" dirty="0" smtClean="0">
                <a:solidFill>
                  <a:schemeClr val="tx1"/>
                </a:solidFill>
                <a:effectLst/>
                <a:latin typeface="+mn-lt"/>
                <a:ea typeface="+mn-ea"/>
                <a:cs typeface="+mn-cs"/>
              </a:rPr>
              <a:t> (</a:t>
            </a:r>
            <a:r>
              <a:rPr lang="nl-NL" sz="1200" b="0" i="0" kern="1200" dirty="0" err="1" smtClean="0">
                <a:solidFill>
                  <a:schemeClr val="tx1"/>
                </a:solidFill>
                <a:effectLst/>
                <a:latin typeface="+mn-lt"/>
                <a:ea typeface="+mn-ea"/>
                <a:cs typeface="+mn-cs"/>
              </a:rPr>
              <a:t>IoT</a:t>
            </a:r>
            <a:r>
              <a:rPr lang="nl-NL" sz="1200" b="0" i="0" kern="1200" dirty="0" smtClean="0">
                <a:solidFill>
                  <a:schemeClr val="tx1"/>
                </a:solidFill>
                <a:effectLst/>
                <a:latin typeface="+mn-lt"/>
                <a:ea typeface="+mn-ea"/>
                <a:cs typeface="+mn-cs"/>
              </a:rPr>
              <a:t>) is het technologieconcept achter zeer diverse verbonden slimme dingen. Huidige </a:t>
            </a:r>
            <a:r>
              <a:rPr lang="nl-NL" sz="1200" b="0" i="0" kern="1200" dirty="0" err="1" smtClean="0">
                <a:solidFill>
                  <a:schemeClr val="tx1"/>
                </a:solidFill>
                <a:effectLst/>
                <a:latin typeface="+mn-lt"/>
                <a:ea typeface="+mn-ea"/>
                <a:cs typeface="+mn-cs"/>
              </a:rPr>
              <a:t>IoT</a:t>
            </a:r>
            <a:r>
              <a:rPr lang="nl-NL" sz="1200" b="0" i="0" kern="1200" dirty="0" smtClean="0">
                <a:solidFill>
                  <a:schemeClr val="tx1"/>
                </a:solidFill>
                <a:effectLst/>
                <a:latin typeface="+mn-lt"/>
                <a:ea typeface="+mn-ea"/>
                <a:cs typeface="+mn-cs"/>
              </a:rPr>
              <a:t>-toepassingen variëren van persoonlijke verzorging, </a:t>
            </a:r>
            <a:r>
              <a:rPr lang="nl-NL" sz="1200" b="0" i="0" kern="1200" dirty="0" err="1" smtClean="0">
                <a:solidFill>
                  <a:schemeClr val="tx1"/>
                </a:solidFill>
                <a:effectLst/>
                <a:latin typeface="+mn-lt"/>
                <a:ea typeface="+mn-ea"/>
                <a:cs typeface="+mn-cs"/>
              </a:rPr>
              <a:t>domotica</a:t>
            </a:r>
            <a:r>
              <a:rPr lang="nl-NL" sz="1200" b="0" i="0" kern="1200" dirty="0" smtClean="0">
                <a:solidFill>
                  <a:schemeClr val="tx1"/>
                </a:solidFill>
                <a:effectLst/>
                <a:latin typeface="+mn-lt"/>
                <a:ea typeface="+mn-ea"/>
                <a:cs typeface="+mn-cs"/>
              </a:rPr>
              <a:t> systemen, </a:t>
            </a:r>
            <a:r>
              <a:rPr lang="nl-NL" sz="1200" b="0" i="0" kern="1200" dirty="0" err="1" smtClean="0">
                <a:solidFill>
                  <a:schemeClr val="tx1"/>
                </a:solidFill>
                <a:effectLst/>
                <a:latin typeface="+mn-lt"/>
                <a:ea typeface="+mn-ea"/>
                <a:cs typeface="+mn-cs"/>
              </a:rPr>
              <a:t>automotive</a:t>
            </a:r>
            <a:r>
              <a:rPr lang="nl-NL" sz="1200" b="0" i="0" kern="1200" dirty="0" smtClean="0">
                <a:solidFill>
                  <a:schemeClr val="tx1"/>
                </a:solidFill>
                <a:effectLst/>
                <a:latin typeface="+mn-lt"/>
                <a:ea typeface="+mn-ea"/>
                <a:cs typeface="+mn-cs"/>
              </a:rPr>
              <a:t> industrie tot nutsbedrijven, smart </a:t>
            </a:r>
            <a:r>
              <a:rPr lang="nl-NL" sz="1200" b="0" i="0" kern="1200" dirty="0" err="1" smtClean="0">
                <a:solidFill>
                  <a:schemeClr val="tx1"/>
                </a:solidFill>
                <a:effectLst/>
                <a:latin typeface="+mn-lt"/>
                <a:ea typeface="+mn-ea"/>
                <a:cs typeface="+mn-cs"/>
              </a:rPr>
              <a:t>farming</a:t>
            </a:r>
            <a:r>
              <a:rPr lang="nl-NL" sz="1200" b="0" i="0" kern="1200" dirty="0" smtClean="0">
                <a:solidFill>
                  <a:schemeClr val="tx1"/>
                </a:solidFill>
                <a:effectLst/>
                <a:latin typeface="+mn-lt"/>
                <a:ea typeface="+mn-ea"/>
                <a:cs typeface="+mn-cs"/>
              </a:rPr>
              <a:t>, smart industrie en slimme steden. Door de toenemende populariteit van Internet of </a:t>
            </a:r>
            <a:r>
              <a:rPr lang="nl-NL" sz="1200" b="0" i="0" kern="1200" dirty="0" err="1" smtClean="0">
                <a:solidFill>
                  <a:schemeClr val="tx1"/>
                </a:solidFill>
                <a:effectLst/>
                <a:latin typeface="+mn-lt"/>
                <a:ea typeface="+mn-ea"/>
                <a:cs typeface="+mn-cs"/>
              </a:rPr>
              <a:t>Things</a:t>
            </a:r>
            <a:r>
              <a:rPr lang="nl-NL" sz="1200" b="0" i="0" kern="1200" dirty="0" smtClean="0">
                <a:solidFill>
                  <a:schemeClr val="tx1"/>
                </a:solidFill>
                <a:effectLst/>
                <a:latin typeface="+mn-lt"/>
                <a:ea typeface="+mn-ea"/>
                <a:cs typeface="+mn-cs"/>
              </a:rPr>
              <a:t> ontstaan er oplossingen die over de grenzen van sectoren en platformen heen werken.</a:t>
            </a:r>
          </a:p>
          <a:p>
            <a:endParaRPr lang="nl-NL" sz="1200" b="0" i="0" kern="1200" dirty="0" smtClean="0">
              <a:solidFill>
                <a:schemeClr val="tx1"/>
              </a:solidFill>
              <a:effectLst/>
              <a:latin typeface="+mn-lt"/>
              <a:ea typeface="+mn-ea"/>
              <a:cs typeface="+mn-cs"/>
            </a:endParaRPr>
          </a:p>
          <a:p>
            <a:pPr fontAlgn="base"/>
            <a:r>
              <a:rPr lang="nl-NL" sz="1200" b="0" i="0" kern="1200" dirty="0" smtClean="0">
                <a:solidFill>
                  <a:schemeClr val="tx1"/>
                </a:solidFill>
                <a:effectLst/>
                <a:latin typeface="+mn-lt"/>
                <a:ea typeface="+mn-ea"/>
                <a:cs typeface="+mn-cs"/>
              </a:rPr>
              <a:t>Smart </a:t>
            </a:r>
            <a:r>
              <a:rPr lang="nl-NL" sz="1200" b="0" i="0" kern="1200" dirty="0" err="1" smtClean="0">
                <a:solidFill>
                  <a:schemeClr val="tx1"/>
                </a:solidFill>
                <a:effectLst/>
                <a:latin typeface="+mn-lt"/>
                <a:ea typeface="+mn-ea"/>
                <a:cs typeface="+mn-cs"/>
              </a:rPr>
              <a:t>cities</a:t>
            </a:r>
            <a:r>
              <a:rPr lang="nl-NL" sz="1200" b="0" i="0" kern="1200" dirty="0" smtClean="0">
                <a:solidFill>
                  <a:schemeClr val="tx1"/>
                </a:solidFill>
                <a:effectLst/>
                <a:latin typeface="+mn-lt"/>
                <a:ea typeface="+mn-ea"/>
                <a:cs typeface="+mn-cs"/>
              </a:rPr>
              <a:t>, ook wel ‘slimme steden’ genoemd, zetten het internet der dingen in om de openbare diensten zo efficiënt en prettig mogelijk te maken. Slim gebruik van nieuwe technologie en </a:t>
            </a:r>
            <a:r>
              <a:rPr lang="nl-NL" sz="1200" b="0" i="0" u="none" strike="noStrike" kern="1200" dirty="0" smtClean="0">
                <a:solidFill>
                  <a:schemeClr val="tx1"/>
                </a:solidFill>
                <a:effectLst/>
                <a:latin typeface="+mn-lt"/>
                <a:ea typeface="+mn-ea"/>
                <a:cs typeface="+mn-cs"/>
                <a:hlinkClick r:id="rId3"/>
              </a:rPr>
              <a:t>big data</a:t>
            </a:r>
            <a:r>
              <a:rPr lang="nl-NL" sz="1200" b="0" i="0" kern="1200" dirty="0" smtClean="0">
                <a:solidFill>
                  <a:schemeClr val="tx1"/>
                </a:solidFill>
                <a:effectLst/>
                <a:latin typeface="+mn-lt"/>
                <a:ea typeface="+mn-ea"/>
                <a:cs typeface="+mn-cs"/>
              </a:rPr>
              <a:t>, over bijvoorbeeld infrastructuur, ziekenhuizen, afval, toezicht en scholen, biedt mogelijkheden om steden efficiënter en duurzamer in te richten. Burgers hebben daarnaast meer invloed op hun leefomgeving.</a:t>
            </a:r>
          </a:p>
          <a:p>
            <a:pPr fontAlgn="base"/>
            <a:r>
              <a:rPr lang="nl-NL" sz="1200" b="0" i="0" kern="1200" dirty="0" smtClean="0">
                <a:solidFill>
                  <a:schemeClr val="tx1"/>
                </a:solidFill>
                <a:effectLst/>
                <a:latin typeface="+mn-lt"/>
                <a:ea typeface="+mn-ea"/>
                <a:cs typeface="+mn-cs"/>
              </a:rPr>
              <a:t>Veel steden in Nederland ontwikkelen zich steeds verder als smart </a:t>
            </a:r>
            <a:r>
              <a:rPr lang="nl-NL" sz="1200" b="0" i="0" kern="1200" dirty="0" err="1" smtClean="0">
                <a:solidFill>
                  <a:schemeClr val="tx1"/>
                </a:solidFill>
                <a:effectLst/>
                <a:latin typeface="+mn-lt"/>
                <a:ea typeface="+mn-ea"/>
                <a:cs typeface="+mn-cs"/>
              </a:rPr>
              <a:t>cities</a:t>
            </a:r>
            <a:r>
              <a:rPr lang="nl-NL" sz="1200" b="0" i="0" kern="1200" dirty="0" smtClean="0">
                <a:solidFill>
                  <a:schemeClr val="tx1"/>
                </a:solidFill>
                <a:effectLst/>
                <a:latin typeface="+mn-lt"/>
                <a:ea typeface="+mn-ea"/>
                <a:cs typeface="+mn-cs"/>
              </a:rPr>
              <a:t>. Zo zijn er in Utrecht</a:t>
            </a:r>
            <a:r>
              <a:rPr lang="nl-NL" sz="1200" b="0" i="0" u="sng" kern="1200" dirty="0" smtClean="0">
                <a:solidFill>
                  <a:schemeClr val="tx1"/>
                </a:solidFill>
                <a:effectLst/>
                <a:latin typeface="+mn-lt"/>
                <a:ea typeface="+mn-ea"/>
                <a:cs typeface="+mn-cs"/>
                <a:hlinkClick r:id="rId4"/>
              </a:rPr>
              <a:t> </a:t>
            </a:r>
            <a:r>
              <a:rPr lang="nl-NL" sz="1200" b="0" i="0" u="sng" kern="1200" dirty="0" err="1" smtClean="0">
                <a:solidFill>
                  <a:schemeClr val="tx1"/>
                </a:solidFill>
                <a:effectLst/>
                <a:latin typeface="+mn-lt"/>
                <a:ea typeface="+mn-ea"/>
                <a:cs typeface="+mn-cs"/>
                <a:hlinkClick r:id="rId4"/>
              </a:rPr>
              <a:t>zongestuurde</a:t>
            </a:r>
            <a:r>
              <a:rPr lang="nl-NL" sz="1200" b="0" i="0" u="sng" kern="1200" dirty="0" smtClean="0">
                <a:solidFill>
                  <a:schemeClr val="tx1"/>
                </a:solidFill>
                <a:effectLst/>
                <a:latin typeface="+mn-lt"/>
                <a:ea typeface="+mn-ea"/>
                <a:cs typeface="+mn-cs"/>
                <a:hlinkClick r:id="rId4"/>
              </a:rPr>
              <a:t> laadpalen</a:t>
            </a:r>
            <a:r>
              <a:rPr lang="nl-NL" sz="1200" b="0" i="0" kern="1200" dirty="0" smtClean="0">
                <a:solidFill>
                  <a:schemeClr val="tx1"/>
                </a:solidFill>
                <a:effectLst/>
                <a:latin typeface="+mn-lt"/>
                <a:ea typeface="+mn-ea"/>
                <a:cs typeface="+mn-cs"/>
              </a:rPr>
              <a:t> voor elektrische auto’s geplaatst en heeft Rotterdam </a:t>
            </a:r>
            <a:r>
              <a:rPr lang="nl-NL" sz="1200" b="0" i="0" u="none" strike="noStrike" kern="1200" dirty="0" smtClean="0">
                <a:solidFill>
                  <a:schemeClr val="tx1"/>
                </a:solidFill>
                <a:effectLst/>
                <a:latin typeface="+mn-lt"/>
                <a:ea typeface="+mn-ea"/>
                <a:cs typeface="+mn-cs"/>
                <a:hlinkClick r:id="rId5"/>
              </a:rPr>
              <a:t>sensoren geplaatst</a:t>
            </a:r>
            <a:r>
              <a:rPr lang="nl-NL" sz="1200" b="0" i="0" kern="1200" dirty="0" smtClean="0">
                <a:solidFill>
                  <a:schemeClr val="tx1"/>
                </a:solidFill>
                <a:effectLst/>
                <a:latin typeface="+mn-lt"/>
                <a:ea typeface="+mn-ea"/>
                <a:cs typeface="+mn-cs"/>
              </a:rPr>
              <a:t> in afvalcontainers om precies te zien wanneer deze geleegd moeten worden.</a:t>
            </a:r>
          </a:p>
          <a:p>
            <a:r>
              <a:rPr lang="nl-NL" dirty="0" smtClean="0"/>
              <a:t>(https://www.mediawijsheid.nl/internetofthings/)</a:t>
            </a:r>
            <a:endParaRPr lang="nl-NL" dirty="0"/>
          </a:p>
        </p:txBody>
      </p:sp>
      <p:sp>
        <p:nvSpPr>
          <p:cNvPr id="4" name="Tijdelijke aanduiding voor dianummer 3"/>
          <p:cNvSpPr>
            <a:spLocks noGrp="1"/>
          </p:cNvSpPr>
          <p:nvPr>
            <p:ph type="sldNum" sz="quarter" idx="10"/>
          </p:nvPr>
        </p:nvSpPr>
        <p:spPr/>
        <p:txBody>
          <a:bodyPr/>
          <a:lstStyle/>
          <a:p>
            <a:fld id="{C8E79697-2680-45E3-AC86-FACB288AAE83}" type="slidenum">
              <a:rPr lang="nl-NL" smtClean="0"/>
              <a:t>14</a:t>
            </a:fld>
            <a:endParaRPr lang="nl-NL"/>
          </a:p>
        </p:txBody>
      </p:sp>
    </p:spTree>
    <p:extLst>
      <p:ext uri="{BB962C8B-B14F-4D97-AF65-F5344CB8AC3E}">
        <p14:creationId xmlns:p14="http://schemas.microsoft.com/office/powerpoint/2010/main" val="3119429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https://econsultancy.com/internet-of-things-healthcare/</a:t>
            </a:r>
          </a:p>
          <a:p>
            <a:endParaRPr lang="nl-NL" dirty="0"/>
          </a:p>
        </p:txBody>
      </p:sp>
      <p:sp>
        <p:nvSpPr>
          <p:cNvPr id="4" name="Tijdelijke aanduiding voor dianummer 3"/>
          <p:cNvSpPr>
            <a:spLocks noGrp="1"/>
          </p:cNvSpPr>
          <p:nvPr>
            <p:ph type="sldNum" sz="quarter" idx="10"/>
          </p:nvPr>
        </p:nvSpPr>
        <p:spPr/>
        <p:txBody>
          <a:bodyPr/>
          <a:lstStyle/>
          <a:p>
            <a:fld id="{C8E79697-2680-45E3-AC86-FACB288AAE83}" type="slidenum">
              <a:rPr lang="nl-NL" smtClean="0"/>
              <a:t>15</a:t>
            </a:fld>
            <a:endParaRPr lang="nl-NL"/>
          </a:p>
        </p:txBody>
      </p:sp>
    </p:spTree>
    <p:extLst>
      <p:ext uri="{BB962C8B-B14F-4D97-AF65-F5344CB8AC3E}">
        <p14:creationId xmlns:p14="http://schemas.microsoft.com/office/powerpoint/2010/main" val="727890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7869160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2157952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58313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698682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Tree>
    <p:extLst>
      <p:ext uri="{BB962C8B-B14F-4D97-AF65-F5344CB8AC3E}">
        <p14:creationId xmlns:p14="http://schemas.microsoft.com/office/powerpoint/2010/main" val="3642675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4013743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86044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725895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3122284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4290929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endParaRPr lang="nl-NL" noProof="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830503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Afbeelding 11"/>
          <p:cNvPicPr>
            <a:picLocks noChangeAspect="1"/>
          </p:cNvPicPr>
          <p:nvPr/>
        </p:nvPicPr>
        <p:blipFill>
          <a:blip r:embed="rId13"/>
          <a:srcRect/>
          <a:stretch>
            <a:fillRect/>
          </a:stretch>
        </p:blipFill>
        <p:spPr bwMode="auto">
          <a:xfrm>
            <a:off x="-14288" y="6211888"/>
            <a:ext cx="12087226" cy="657225"/>
          </a:xfrm>
          <a:prstGeom prst="rect">
            <a:avLst/>
          </a:prstGeom>
          <a:noFill/>
          <a:ln w="9525">
            <a:noFill/>
            <a:miter lim="800000"/>
            <a:headEnd/>
            <a:tailEnd/>
          </a:ln>
        </p:spPr>
      </p:pic>
      <p:sp>
        <p:nvSpPr>
          <p:cNvPr id="13" name="Rechthoek 12"/>
          <p:cNvSpPr/>
          <p:nvPr/>
        </p:nvSpPr>
        <p:spPr>
          <a:xfrm>
            <a:off x="2586038" y="6211888"/>
            <a:ext cx="9605962" cy="646112"/>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028" name="Tijdelijke aanduiding voor titel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29" name="Tijdelijke aanduiding voor tekst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98C51CD5-7E81-42D6-B847-227155BE7844}" type="slidenum">
              <a:rPr lang="nl-NL" smtClean="0"/>
              <a:t>‹nr.›</a:t>
            </a:fld>
            <a:endParaRPr lang="nl-NL"/>
          </a:p>
        </p:txBody>
      </p:sp>
      <p:pic>
        <p:nvPicPr>
          <p:cNvPr id="1031" name="Afbeelding 6"/>
          <p:cNvPicPr>
            <a:picLocks noChangeAspect="1"/>
          </p:cNvPicPr>
          <p:nvPr/>
        </p:nvPicPr>
        <p:blipFill>
          <a:blip r:embed="rId14"/>
          <a:srcRect/>
          <a:stretch>
            <a:fillRect/>
          </a:stretch>
        </p:blipFill>
        <p:spPr bwMode="auto">
          <a:xfrm>
            <a:off x="1138238" y="6211888"/>
            <a:ext cx="482600" cy="509587"/>
          </a:xfrm>
          <a:prstGeom prst="rect">
            <a:avLst/>
          </a:prstGeom>
          <a:noFill/>
          <a:ln w="9525">
            <a:noFill/>
            <a:miter lim="800000"/>
            <a:headEnd/>
            <a:tailEnd/>
          </a:ln>
        </p:spPr>
      </p:pic>
      <p:pic>
        <p:nvPicPr>
          <p:cNvPr id="1032" name="Afbeelding 10"/>
          <p:cNvPicPr>
            <a:picLocks noChangeAspect="1"/>
          </p:cNvPicPr>
          <p:nvPr/>
        </p:nvPicPr>
        <p:blipFill>
          <a:blip r:embed="rId13"/>
          <a:srcRect l="15472" t="-378519" r="-15472" b="378519"/>
          <a:stretch>
            <a:fillRect/>
          </a:stretch>
        </p:blipFill>
        <p:spPr bwMode="auto">
          <a:xfrm>
            <a:off x="1433513" y="3028950"/>
            <a:ext cx="9324975" cy="800100"/>
          </a:xfrm>
          <a:prstGeom prst="rect">
            <a:avLst/>
          </a:prstGeom>
          <a:noFill/>
          <a:ln w="9525">
            <a:noFill/>
            <a:miter lim="800000"/>
            <a:headEnd/>
            <a:tailEnd/>
          </a:ln>
        </p:spPr>
      </p:pic>
      <p:pic>
        <p:nvPicPr>
          <p:cNvPr id="1033" name="Afbeelding 17"/>
          <p:cNvPicPr>
            <a:picLocks noChangeAspect="1"/>
          </p:cNvPicPr>
          <p:nvPr/>
        </p:nvPicPr>
        <p:blipFill>
          <a:blip r:embed="rId15"/>
          <a:srcRect t="27655" r="23270" b="25470"/>
          <a:stretch>
            <a:fillRect/>
          </a:stretch>
        </p:blipFill>
        <p:spPr bwMode="auto">
          <a:xfrm>
            <a:off x="28575" y="6205538"/>
            <a:ext cx="1085850" cy="466725"/>
          </a:xfrm>
          <a:prstGeom prst="rect">
            <a:avLst/>
          </a:prstGeom>
          <a:noFill/>
          <a:ln w="9525">
            <a:noFill/>
            <a:miter lim="800000"/>
            <a:headEnd/>
            <a:tailEnd/>
          </a:ln>
        </p:spPr>
      </p:pic>
      <p:pic>
        <p:nvPicPr>
          <p:cNvPr id="10" name="Picture 2" descr="Afbeeldingsresultaat voor pebble stad en mens">
            <a:extLst>
              <a:ext uri="{FF2B5EF4-FFF2-40B4-BE49-F238E27FC236}">
                <a16:creationId xmlns:a16="http://schemas.microsoft.com/office/drawing/2014/main" id="{2777A2BD-7E54-4C3E-A067-36AEA2C61489}"/>
              </a:ext>
            </a:extLst>
          </p:cNvPr>
          <p:cNvPicPr>
            <a:picLocks noChangeAspect="1" noChangeArrowheads="1"/>
          </p:cNvPicPr>
          <p:nvPr userDrawn="1"/>
        </p:nvPicPr>
        <p:blipFill>
          <a:blip r:embed="rId16" cstate="print">
            <a:extLst>
              <a:ext uri="{BEBA8EAE-BF5A-486C-A8C5-ECC9F3942E4B}">
                <a14:imgProps xmlns:a14="http://schemas.microsoft.com/office/drawing/2010/main">
                  <a14:imgLayer r:embed="rId17">
                    <a14:imgEffect>
                      <a14:backgroundRemoval t="0" b="100000" l="0" r="100000">
                        <a14:foregroundMark x1="24402" y1="24651" x2="12919" y2="60930"/>
                        <a14:foregroundMark x1="17225" y1="63721" x2="17225" y2="63721"/>
                        <a14:foregroundMark x1="17225" y1="70698" x2="81818" y2="59070"/>
                        <a14:foregroundMark x1="81340" y1="56279" x2="87081" y2="23721"/>
                        <a14:foregroundMark x1="86124" y1="22326" x2="24402" y2="25116"/>
                        <a14:foregroundMark x1="30144" y1="34419" x2="72727" y2="40000"/>
                        <a14:foregroundMark x1="85646" y1="24651" x2="34450" y2="56279"/>
                        <a14:foregroundMark x1="60287" y1="38605" x2="60287" y2="38605"/>
                        <a14:foregroundMark x1="60287" y1="38605" x2="51675" y2="60930"/>
                        <a14:foregroundMark x1="51196" y1="55349" x2="70335" y2="53488"/>
                        <a14:foregroundMark x1="61244" y1="53953" x2="45455" y2="55349"/>
                        <a14:foregroundMark x1="51196" y1="56279" x2="60287" y2="52558"/>
                        <a14:foregroundMark x1="60287" y1="52558" x2="63158" y2="52558"/>
                        <a14:foregroundMark x1="63158" y1="52558" x2="68900" y2="56279"/>
                        <a14:foregroundMark x1="71770" y1="56279" x2="71770" y2="56279"/>
                        <a14:foregroundMark x1="68900" y1="58140" x2="68900" y2="58140"/>
                        <a14:foregroundMark x1="67464" y1="59070" x2="67464" y2="59070"/>
                        <a14:foregroundMark x1="80383" y1="40000" x2="80383" y2="40000"/>
                        <a14:foregroundMark x1="75598" y1="37674" x2="75598" y2="37674"/>
                        <a14:foregroundMark x1="75598" y1="34884" x2="75598" y2="34884"/>
                        <a14:foregroundMark x1="77033" y1="34884" x2="77033" y2="34884"/>
                        <a14:foregroundMark x1="58852" y1="40000" x2="58852" y2="40000"/>
                        <a14:foregroundMark x1="54067" y1="40000" x2="21531" y2="37674"/>
                        <a14:foregroundMark x1="27273" y1="31628" x2="25837" y2="44651"/>
                        <a14:foregroundMark x1="25837" y1="33023" x2="38756" y2="46977"/>
                        <a14:foregroundMark x1="39713" y1="41860" x2="39713" y2="41860"/>
                        <a14:foregroundMark x1="39713" y1="41395" x2="37321" y2="44186"/>
                        <a14:foregroundMark x1="36842" y1="50698" x2="36842" y2="50698"/>
                        <a14:foregroundMark x1="36842" y1="53953" x2="36842" y2="53953"/>
                        <a14:foregroundMark x1="31579" y1="60465" x2="31579" y2="60465"/>
                        <a14:foregroundMark x1="33971" y1="60465" x2="35407" y2="56744"/>
                        <a14:foregroundMark x1="39713" y1="55349" x2="42584" y2="54884"/>
                        <a14:foregroundMark x1="44498" y1="54884" x2="44498" y2="54884"/>
                        <a14:foregroundMark x1="44498" y1="54884" x2="44498" y2="54884"/>
                        <a14:foregroundMark x1="44498" y1="56279" x2="46890" y2="56279"/>
                        <a14:foregroundMark x1="52632" y1="55349" x2="55981" y2="53953"/>
                        <a14:foregroundMark x1="55981" y1="53953" x2="55981" y2="53953"/>
                        <a14:foregroundMark x1="59809" y1="52558" x2="60287" y2="49767"/>
                        <a14:foregroundMark x1="61244" y1="48372" x2="61244" y2="48372"/>
                        <a14:foregroundMark x1="51196" y1="40000" x2="51196" y2="40000"/>
                        <a14:foregroundMark x1="47368" y1="40465" x2="47368" y2="40465"/>
                        <a14:foregroundMark x1="44498" y1="40465" x2="44498" y2="40465"/>
                        <a14:foregroundMark x1="40191" y1="37674" x2="38278" y2="34884"/>
                        <a14:foregroundMark x1="35885" y1="34884" x2="35885" y2="34884"/>
                        <a14:foregroundMark x1="35885" y1="34884" x2="35885" y2="34884"/>
                        <a14:foregroundMark x1="35885" y1="35814" x2="35885" y2="35814"/>
                        <a14:foregroundMark x1="35407" y1="34419" x2="35407" y2="34419"/>
                        <a14:foregroundMark x1="35407" y1="33488" x2="35407" y2="33488"/>
                        <a14:foregroundMark x1="34450" y1="57674" x2="34450" y2="57674"/>
                        <a14:foregroundMark x1="33971" y1="57674" x2="48325" y2="52093"/>
                        <a14:foregroundMark x1="54545" y1="48372" x2="54545" y2="48372"/>
                        <a14:foregroundMark x1="57416" y1="45581" x2="59809" y2="41395"/>
                        <a14:foregroundMark x1="64115" y1="38605" x2="64115" y2="38605"/>
                        <a14:foregroundMark x1="67464" y1="37674" x2="67464" y2="37674"/>
                        <a14:foregroundMark x1="68900" y1="35814" x2="71770" y2="34419"/>
                        <a14:foregroundMark x1="75598" y1="34419" x2="75598" y2="34419"/>
                        <a14:foregroundMark x1="77033" y1="33488" x2="77033" y2="33488"/>
                        <a14:foregroundMark x1="75598" y1="38605" x2="75598" y2="38605"/>
                        <a14:foregroundMark x1="74641" y1="41860" x2="74641" y2="44186"/>
                        <a14:foregroundMark x1="71770" y1="45581" x2="71292" y2="47442"/>
                        <a14:foregroundMark x1="70335" y1="47442" x2="70335" y2="47442"/>
                        <a14:foregroundMark x1="64115" y1="52093" x2="61722" y2="52093"/>
                        <a14:foregroundMark x1="58852" y1="53953" x2="58373" y2="59070"/>
                        <a14:foregroundMark x1="57416" y1="60465" x2="57416" y2="60465"/>
                        <a14:foregroundMark x1="56938" y1="60465" x2="52632" y2="60930"/>
                        <a14:foregroundMark x1="52632" y1="60930" x2="52632" y2="60930"/>
                        <a14:foregroundMark x1="51196" y1="59535" x2="46890" y2="61860"/>
                        <a14:foregroundMark x1="45455" y1="61860" x2="45455" y2="61860"/>
                        <a14:foregroundMark x1="40191" y1="57674" x2="40191" y2="57674"/>
                        <a14:foregroundMark x1="30144" y1="45581" x2="28230" y2="44651"/>
                        <a14:foregroundMark x1="25837" y1="42791" x2="25837" y2="42791"/>
                        <a14:foregroundMark x1="25837" y1="40465" x2="25837" y2="40465"/>
                      </a14:backgroundRemoval>
                    </a14:imgEffect>
                  </a14:imgLayer>
                </a14:imgProps>
              </a:ext>
              <a:ext uri="{28A0092B-C50C-407E-A947-70E740481C1C}">
                <a14:useLocalDpi xmlns:a14="http://schemas.microsoft.com/office/drawing/2010/main" val="0"/>
              </a:ext>
            </a:extLst>
          </a:blip>
          <a:srcRect/>
          <a:stretch>
            <a:fillRect/>
          </a:stretch>
        </p:blipFill>
        <p:spPr bwMode="auto">
          <a:xfrm>
            <a:off x="1094818" y="6176963"/>
            <a:ext cx="569439" cy="585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67232"/>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kpW9JcWxKq0" TargetMode="Externa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https://www.youtube.com/embed/SCGV1tNBoeU?list=PLL5qyT4Pky9ic92ZQkX161b2Ybua-jFbH"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jpe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2304737" y="480331"/>
            <a:ext cx="7772400" cy="9281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smtClean="0">
                <a:solidFill>
                  <a:schemeClr val="tx2">
                    <a:lumMod val="75000"/>
                  </a:schemeClr>
                </a:solidFill>
                <a:latin typeface="Agency FB" panose="020B0503020202020204" pitchFamily="34" charset="0"/>
              </a:rPr>
              <a:t>De 4</a:t>
            </a:r>
            <a:r>
              <a:rPr lang="nl-NL" sz="4800" b="1" baseline="30000" dirty="0" smtClean="0">
                <a:solidFill>
                  <a:schemeClr val="tx2">
                    <a:lumMod val="75000"/>
                  </a:schemeClr>
                </a:solidFill>
                <a:latin typeface="Agency FB" panose="020B0503020202020204" pitchFamily="34" charset="0"/>
              </a:rPr>
              <a:t>e</a:t>
            </a:r>
            <a:r>
              <a:rPr lang="nl-NL" sz="4800" b="1" dirty="0" smtClean="0">
                <a:solidFill>
                  <a:schemeClr val="tx2">
                    <a:lumMod val="75000"/>
                  </a:schemeClr>
                </a:solidFill>
                <a:latin typeface="Agency FB" panose="020B0503020202020204" pitchFamily="34" charset="0"/>
              </a:rPr>
              <a:t> industriële revolutie</a:t>
            </a:r>
          </a:p>
        </p:txBody>
      </p:sp>
      <p:pic>
        <p:nvPicPr>
          <p:cNvPr id="1026" name="Picture 2" descr="Afbeeldingsresultaat voor fourth industrial r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2622" y="1550323"/>
            <a:ext cx="6556630" cy="4470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715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838200" y="2108637"/>
            <a:ext cx="3149369" cy="3614245"/>
          </a:xfrm>
          <a:prstGeom prst="rect">
            <a:avLst/>
          </a:prstGeom>
        </p:spPr>
      </p:pic>
      <p:pic>
        <p:nvPicPr>
          <p:cNvPr id="5" name="Afbeelding 4"/>
          <p:cNvPicPr>
            <a:picLocks noChangeAspect="1"/>
          </p:cNvPicPr>
          <p:nvPr/>
        </p:nvPicPr>
        <p:blipFill>
          <a:blip r:embed="rId3"/>
          <a:stretch>
            <a:fillRect/>
          </a:stretch>
        </p:blipFill>
        <p:spPr>
          <a:xfrm>
            <a:off x="4553020" y="2108636"/>
            <a:ext cx="3085959" cy="3614245"/>
          </a:xfrm>
          <a:prstGeom prst="rect">
            <a:avLst/>
          </a:prstGeom>
        </p:spPr>
      </p:pic>
      <p:pic>
        <p:nvPicPr>
          <p:cNvPr id="6" name="Afbeelding 5"/>
          <p:cNvPicPr>
            <a:picLocks noChangeAspect="1"/>
          </p:cNvPicPr>
          <p:nvPr/>
        </p:nvPicPr>
        <p:blipFill>
          <a:blip r:embed="rId4"/>
          <a:stretch>
            <a:fillRect/>
          </a:stretch>
        </p:blipFill>
        <p:spPr>
          <a:xfrm>
            <a:off x="8233213" y="2108638"/>
            <a:ext cx="3120587" cy="3645001"/>
          </a:xfrm>
          <a:prstGeom prst="rect">
            <a:avLst/>
          </a:prstGeom>
        </p:spPr>
      </p:pic>
      <p:sp>
        <p:nvSpPr>
          <p:cNvPr id="7"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smtClean="0">
                <a:solidFill>
                  <a:schemeClr val="tx2">
                    <a:lumMod val="75000"/>
                  </a:schemeClr>
                </a:solidFill>
                <a:latin typeface="Agency FB" panose="020B0503020202020204" pitchFamily="34" charset="0"/>
              </a:rPr>
              <a:t>De 4</a:t>
            </a:r>
            <a:r>
              <a:rPr lang="nl-NL" sz="4800" b="1" baseline="30000" dirty="0" smtClean="0">
                <a:solidFill>
                  <a:schemeClr val="tx2">
                    <a:lumMod val="75000"/>
                  </a:schemeClr>
                </a:solidFill>
                <a:latin typeface="Agency FB" panose="020B0503020202020204" pitchFamily="34" charset="0"/>
              </a:rPr>
              <a:t>e</a:t>
            </a:r>
            <a:r>
              <a:rPr lang="nl-NL" sz="4800" b="1" dirty="0" smtClean="0">
                <a:solidFill>
                  <a:schemeClr val="tx2">
                    <a:lumMod val="75000"/>
                  </a:schemeClr>
                </a:solidFill>
                <a:latin typeface="Agency FB" panose="020B0503020202020204" pitchFamily="34" charset="0"/>
              </a:rPr>
              <a:t> industriële revolutie</a:t>
            </a:r>
          </a:p>
        </p:txBody>
      </p:sp>
    </p:spTree>
    <p:extLst>
      <p:ext uri="{BB962C8B-B14F-4D97-AF65-F5344CB8AC3E}">
        <p14:creationId xmlns:p14="http://schemas.microsoft.com/office/powerpoint/2010/main" val="377666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smtClean="0">
                <a:solidFill>
                  <a:schemeClr val="tx2">
                    <a:lumMod val="75000"/>
                  </a:schemeClr>
                </a:solidFill>
                <a:latin typeface="Agency FB" panose="020B0503020202020204" pitchFamily="34" charset="0"/>
              </a:rPr>
              <a:t>De 4</a:t>
            </a:r>
            <a:r>
              <a:rPr lang="nl-NL" sz="4800" b="1" baseline="30000" dirty="0" smtClean="0">
                <a:solidFill>
                  <a:schemeClr val="tx2">
                    <a:lumMod val="75000"/>
                  </a:schemeClr>
                </a:solidFill>
                <a:latin typeface="Agency FB" panose="020B0503020202020204" pitchFamily="34" charset="0"/>
              </a:rPr>
              <a:t>e</a:t>
            </a:r>
            <a:r>
              <a:rPr lang="nl-NL" sz="4800" b="1" dirty="0" smtClean="0">
                <a:solidFill>
                  <a:schemeClr val="tx2">
                    <a:lumMod val="75000"/>
                  </a:schemeClr>
                </a:solidFill>
                <a:latin typeface="Agency FB" panose="020B0503020202020204" pitchFamily="34" charset="0"/>
              </a:rPr>
              <a:t> industriële revolutie</a:t>
            </a:r>
          </a:p>
        </p:txBody>
      </p:sp>
      <p:pic>
        <p:nvPicPr>
          <p:cNvPr id="2" name="Afbeelding 1"/>
          <p:cNvPicPr>
            <a:picLocks noChangeAspect="1"/>
          </p:cNvPicPr>
          <p:nvPr/>
        </p:nvPicPr>
        <p:blipFill>
          <a:blip r:embed="rId2"/>
          <a:stretch>
            <a:fillRect/>
          </a:stretch>
        </p:blipFill>
        <p:spPr>
          <a:xfrm>
            <a:off x="910612" y="1690688"/>
            <a:ext cx="3141125" cy="3583353"/>
          </a:xfrm>
          <a:prstGeom prst="rect">
            <a:avLst/>
          </a:prstGeom>
        </p:spPr>
      </p:pic>
      <p:pic>
        <p:nvPicPr>
          <p:cNvPr id="3" name="Afbeelding 2"/>
          <p:cNvPicPr>
            <a:picLocks noChangeAspect="1"/>
          </p:cNvPicPr>
          <p:nvPr/>
        </p:nvPicPr>
        <p:blipFill>
          <a:blip r:embed="rId3"/>
          <a:stretch>
            <a:fillRect/>
          </a:stretch>
        </p:blipFill>
        <p:spPr>
          <a:xfrm>
            <a:off x="4537131" y="1690688"/>
            <a:ext cx="3190151" cy="3527698"/>
          </a:xfrm>
          <a:prstGeom prst="rect">
            <a:avLst/>
          </a:prstGeom>
        </p:spPr>
      </p:pic>
      <p:pic>
        <p:nvPicPr>
          <p:cNvPr id="4" name="Afbeelding 3"/>
          <p:cNvPicPr>
            <a:picLocks noChangeAspect="1"/>
          </p:cNvPicPr>
          <p:nvPr/>
        </p:nvPicPr>
        <p:blipFill>
          <a:blip r:embed="rId4"/>
          <a:stretch>
            <a:fillRect/>
          </a:stretch>
        </p:blipFill>
        <p:spPr>
          <a:xfrm>
            <a:off x="8200468" y="1690689"/>
            <a:ext cx="3153332" cy="3732650"/>
          </a:xfrm>
          <a:prstGeom prst="rect">
            <a:avLst/>
          </a:prstGeom>
        </p:spPr>
      </p:pic>
    </p:spTree>
    <p:extLst>
      <p:ext uri="{BB962C8B-B14F-4D97-AF65-F5344CB8AC3E}">
        <p14:creationId xmlns:p14="http://schemas.microsoft.com/office/powerpoint/2010/main" val="3094748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smtClean="0">
                <a:solidFill>
                  <a:schemeClr val="tx2">
                    <a:lumMod val="75000"/>
                  </a:schemeClr>
                </a:solidFill>
                <a:latin typeface="Agency FB" panose="020B0503020202020204" pitchFamily="34" charset="0"/>
              </a:rPr>
              <a:t>De 4</a:t>
            </a:r>
            <a:r>
              <a:rPr lang="nl-NL" sz="4800" b="1" baseline="30000" dirty="0" smtClean="0">
                <a:solidFill>
                  <a:schemeClr val="tx2">
                    <a:lumMod val="75000"/>
                  </a:schemeClr>
                </a:solidFill>
                <a:latin typeface="Agency FB" panose="020B0503020202020204" pitchFamily="34" charset="0"/>
              </a:rPr>
              <a:t>e</a:t>
            </a:r>
            <a:r>
              <a:rPr lang="nl-NL" sz="4800" b="1" dirty="0" smtClean="0">
                <a:solidFill>
                  <a:schemeClr val="tx2">
                    <a:lumMod val="75000"/>
                  </a:schemeClr>
                </a:solidFill>
                <a:latin typeface="Agency FB" panose="020B0503020202020204" pitchFamily="34" charset="0"/>
              </a:rPr>
              <a:t> industriële revolutie</a:t>
            </a:r>
          </a:p>
        </p:txBody>
      </p:sp>
      <p:pic>
        <p:nvPicPr>
          <p:cNvPr id="2" name="Afbeelding 1"/>
          <p:cNvPicPr>
            <a:picLocks noChangeAspect="1"/>
          </p:cNvPicPr>
          <p:nvPr/>
        </p:nvPicPr>
        <p:blipFill>
          <a:blip r:embed="rId3"/>
          <a:stretch>
            <a:fillRect/>
          </a:stretch>
        </p:blipFill>
        <p:spPr>
          <a:xfrm>
            <a:off x="838200" y="1690688"/>
            <a:ext cx="3463299" cy="4041720"/>
          </a:xfrm>
          <a:prstGeom prst="rect">
            <a:avLst/>
          </a:prstGeom>
        </p:spPr>
      </p:pic>
      <p:pic>
        <p:nvPicPr>
          <p:cNvPr id="3" name="Afbeelding 2"/>
          <p:cNvPicPr>
            <a:picLocks noChangeAspect="1"/>
          </p:cNvPicPr>
          <p:nvPr/>
        </p:nvPicPr>
        <p:blipFill>
          <a:blip r:embed="rId4"/>
          <a:stretch>
            <a:fillRect/>
          </a:stretch>
        </p:blipFill>
        <p:spPr>
          <a:xfrm>
            <a:off x="4600421" y="1690688"/>
            <a:ext cx="6753379" cy="3464696"/>
          </a:xfrm>
          <a:prstGeom prst="rect">
            <a:avLst/>
          </a:prstGeom>
        </p:spPr>
      </p:pic>
    </p:spTree>
    <p:extLst>
      <p:ext uri="{BB962C8B-B14F-4D97-AF65-F5344CB8AC3E}">
        <p14:creationId xmlns:p14="http://schemas.microsoft.com/office/powerpoint/2010/main" val="2336031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smtClean="0">
                <a:solidFill>
                  <a:schemeClr val="tx2">
                    <a:lumMod val="75000"/>
                  </a:schemeClr>
                </a:solidFill>
                <a:latin typeface="Agency FB" panose="020B0503020202020204" pitchFamily="34" charset="0"/>
              </a:rPr>
              <a:t>De 4</a:t>
            </a:r>
            <a:r>
              <a:rPr lang="nl-NL" sz="4800" b="1" baseline="30000" dirty="0" smtClean="0">
                <a:solidFill>
                  <a:schemeClr val="tx2">
                    <a:lumMod val="75000"/>
                  </a:schemeClr>
                </a:solidFill>
                <a:latin typeface="Agency FB" panose="020B0503020202020204" pitchFamily="34" charset="0"/>
              </a:rPr>
              <a:t>e</a:t>
            </a:r>
            <a:r>
              <a:rPr lang="nl-NL" sz="4800" b="1" dirty="0" smtClean="0">
                <a:solidFill>
                  <a:schemeClr val="tx2">
                    <a:lumMod val="75000"/>
                  </a:schemeClr>
                </a:solidFill>
                <a:latin typeface="Agency FB" panose="020B0503020202020204" pitchFamily="34" charset="0"/>
              </a:rPr>
              <a:t> industriële revolutie</a:t>
            </a:r>
          </a:p>
        </p:txBody>
      </p:sp>
      <p:pic>
        <p:nvPicPr>
          <p:cNvPr id="2" name="Afbeelding 1"/>
          <p:cNvPicPr>
            <a:picLocks noChangeAspect="1"/>
          </p:cNvPicPr>
          <p:nvPr/>
        </p:nvPicPr>
        <p:blipFill>
          <a:blip r:embed="rId3"/>
          <a:stretch>
            <a:fillRect/>
          </a:stretch>
        </p:blipFill>
        <p:spPr>
          <a:xfrm>
            <a:off x="838200" y="1690688"/>
            <a:ext cx="3463299" cy="4041720"/>
          </a:xfrm>
          <a:prstGeom prst="rect">
            <a:avLst/>
          </a:prstGeom>
        </p:spPr>
      </p:pic>
      <p:pic>
        <p:nvPicPr>
          <p:cNvPr id="4" name="Afbeelding 3"/>
          <p:cNvPicPr>
            <a:picLocks noChangeAspect="1"/>
          </p:cNvPicPr>
          <p:nvPr/>
        </p:nvPicPr>
        <p:blipFill>
          <a:blip r:embed="rId4"/>
          <a:stretch>
            <a:fillRect/>
          </a:stretch>
        </p:blipFill>
        <p:spPr>
          <a:xfrm>
            <a:off x="4600421" y="1690688"/>
            <a:ext cx="6753379" cy="3506562"/>
          </a:xfrm>
          <a:prstGeom prst="rect">
            <a:avLst/>
          </a:prstGeom>
        </p:spPr>
      </p:pic>
    </p:spTree>
    <p:extLst>
      <p:ext uri="{BB962C8B-B14F-4D97-AF65-F5344CB8AC3E}">
        <p14:creationId xmlns:p14="http://schemas.microsoft.com/office/powerpoint/2010/main" val="839315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smtClean="0">
                <a:solidFill>
                  <a:schemeClr val="tx2">
                    <a:lumMod val="75000"/>
                  </a:schemeClr>
                </a:solidFill>
                <a:latin typeface="Agency FB" panose="020B0503020202020204" pitchFamily="34" charset="0"/>
              </a:rPr>
              <a:t>De 4</a:t>
            </a:r>
            <a:r>
              <a:rPr lang="nl-NL" sz="4800" b="1" baseline="30000" dirty="0" smtClean="0">
                <a:solidFill>
                  <a:schemeClr val="tx2">
                    <a:lumMod val="75000"/>
                  </a:schemeClr>
                </a:solidFill>
                <a:latin typeface="Agency FB" panose="020B0503020202020204" pitchFamily="34" charset="0"/>
              </a:rPr>
              <a:t>e</a:t>
            </a:r>
            <a:r>
              <a:rPr lang="nl-NL" sz="4800" b="1" dirty="0" smtClean="0">
                <a:solidFill>
                  <a:schemeClr val="tx2">
                    <a:lumMod val="75000"/>
                  </a:schemeClr>
                </a:solidFill>
                <a:latin typeface="Agency FB" panose="020B0503020202020204" pitchFamily="34" charset="0"/>
              </a:rPr>
              <a:t> industriële revolutie</a:t>
            </a:r>
          </a:p>
        </p:txBody>
      </p:sp>
      <p:pic>
        <p:nvPicPr>
          <p:cNvPr id="3" name="Afbeelding 2"/>
          <p:cNvPicPr>
            <a:picLocks noChangeAspect="1"/>
          </p:cNvPicPr>
          <p:nvPr/>
        </p:nvPicPr>
        <p:blipFill>
          <a:blip r:embed="rId3"/>
          <a:stretch>
            <a:fillRect/>
          </a:stretch>
        </p:blipFill>
        <p:spPr>
          <a:xfrm>
            <a:off x="838200" y="1592220"/>
            <a:ext cx="3514725" cy="4090790"/>
          </a:xfrm>
          <a:prstGeom prst="rect">
            <a:avLst/>
          </a:prstGeom>
        </p:spPr>
      </p:pic>
      <p:pic>
        <p:nvPicPr>
          <p:cNvPr id="5126" name="Picture 6" descr="https://actonline.org/wp-content/uploads/Smart-City_LinkedIn-800x4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8237" y="1592220"/>
            <a:ext cx="6604000" cy="3475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953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smtClean="0">
                <a:solidFill>
                  <a:schemeClr val="tx2">
                    <a:lumMod val="75000"/>
                  </a:schemeClr>
                </a:solidFill>
                <a:latin typeface="Agency FB" panose="020B0503020202020204" pitchFamily="34" charset="0"/>
              </a:rPr>
              <a:t>De 4</a:t>
            </a:r>
            <a:r>
              <a:rPr lang="nl-NL" sz="4800" b="1" baseline="30000" dirty="0" smtClean="0">
                <a:solidFill>
                  <a:schemeClr val="tx2">
                    <a:lumMod val="75000"/>
                  </a:schemeClr>
                </a:solidFill>
                <a:latin typeface="Agency FB" panose="020B0503020202020204" pitchFamily="34" charset="0"/>
              </a:rPr>
              <a:t>e</a:t>
            </a:r>
            <a:r>
              <a:rPr lang="nl-NL" sz="4800" b="1" dirty="0" smtClean="0">
                <a:solidFill>
                  <a:schemeClr val="tx2">
                    <a:lumMod val="75000"/>
                  </a:schemeClr>
                </a:solidFill>
                <a:latin typeface="Agency FB" panose="020B0503020202020204" pitchFamily="34" charset="0"/>
              </a:rPr>
              <a:t> industriële revolutie</a:t>
            </a:r>
          </a:p>
        </p:txBody>
      </p:sp>
      <p:pic>
        <p:nvPicPr>
          <p:cNvPr id="2" name="Afbeelding 1"/>
          <p:cNvPicPr>
            <a:picLocks noChangeAspect="1"/>
          </p:cNvPicPr>
          <p:nvPr/>
        </p:nvPicPr>
        <p:blipFill>
          <a:blip r:embed="rId3"/>
          <a:stretch>
            <a:fillRect/>
          </a:stretch>
        </p:blipFill>
        <p:spPr>
          <a:xfrm>
            <a:off x="838200" y="1592220"/>
            <a:ext cx="3568811" cy="3952237"/>
          </a:xfrm>
          <a:prstGeom prst="rect">
            <a:avLst/>
          </a:prstGeom>
        </p:spPr>
      </p:pic>
      <p:pic>
        <p:nvPicPr>
          <p:cNvPr id="6146" name="Picture 2" descr="benefits of iot health applications of i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4319" y="1592220"/>
            <a:ext cx="5577568" cy="3461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1599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pW9JcWxKq0"/>
          <p:cNvPicPr>
            <a:picLocks noRot="1" noChangeAspect="1"/>
          </p:cNvPicPr>
          <p:nvPr>
            <a:videoFile r:link="rId1"/>
          </p:nvPr>
        </p:nvPicPr>
        <p:blipFill>
          <a:blip r:embed="rId4"/>
          <a:stretch>
            <a:fillRect/>
          </a:stretch>
        </p:blipFill>
        <p:spPr>
          <a:xfrm>
            <a:off x="2119086" y="1192894"/>
            <a:ext cx="8824685" cy="4963885"/>
          </a:xfrm>
          <a:prstGeom prst="rect">
            <a:avLst/>
          </a:prstGeom>
        </p:spPr>
      </p:pic>
      <p:sp>
        <p:nvSpPr>
          <p:cNvPr id="7"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smtClean="0">
                <a:solidFill>
                  <a:schemeClr val="tx2">
                    <a:lumMod val="75000"/>
                  </a:schemeClr>
                </a:solidFill>
                <a:latin typeface="Agency FB" panose="020B0503020202020204" pitchFamily="34" charset="0"/>
              </a:rPr>
              <a:t>De 4</a:t>
            </a:r>
            <a:r>
              <a:rPr lang="nl-NL" sz="4800" b="1" baseline="30000" dirty="0" smtClean="0">
                <a:solidFill>
                  <a:schemeClr val="tx2">
                    <a:lumMod val="75000"/>
                  </a:schemeClr>
                </a:solidFill>
                <a:latin typeface="Agency FB" panose="020B0503020202020204" pitchFamily="34" charset="0"/>
              </a:rPr>
              <a:t>e</a:t>
            </a:r>
            <a:r>
              <a:rPr lang="nl-NL" sz="4800" b="1" dirty="0" smtClean="0">
                <a:solidFill>
                  <a:schemeClr val="tx2">
                    <a:lumMod val="75000"/>
                  </a:schemeClr>
                </a:solidFill>
                <a:latin typeface="Agency FB" panose="020B0503020202020204" pitchFamily="34" charset="0"/>
              </a:rPr>
              <a:t> industriële revolutie</a:t>
            </a:r>
          </a:p>
        </p:txBody>
      </p:sp>
    </p:spTree>
    <p:extLst>
      <p:ext uri="{BB962C8B-B14F-4D97-AF65-F5344CB8AC3E}">
        <p14:creationId xmlns:p14="http://schemas.microsoft.com/office/powerpoint/2010/main" val="22276107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stretch>
            <a:fillRect/>
          </a:stretch>
        </p:blipFill>
        <p:spPr>
          <a:xfrm>
            <a:off x="838200" y="1561872"/>
            <a:ext cx="4898455" cy="3473450"/>
          </a:xfrm>
          <a:prstGeom prst="rect">
            <a:avLst/>
          </a:prstGeom>
        </p:spPr>
      </p:pic>
      <p:pic>
        <p:nvPicPr>
          <p:cNvPr id="4" name="Afbeelding 3"/>
          <p:cNvPicPr>
            <a:picLocks noChangeAspect="1"/>
          </p:cNvPicPr>
          <p:nvPr/>
        </p:nvPicPr>
        <p:blipFill rotWithShape="1">
          <a:blip r:embed="rId4"/>
          <a:srcRect l="2400" r="2324"/>
          <a:stretch/>
        </p:blipFill>
        <p:spPr>
          <a:xfrm>
            <a:off x="3033485" y="3414711"/>
            <a:ext cx="8926286" cy="2118179"/>
          </a:xfrm>
          <a:prstGeom prst="rect">
            <a:avLst/>
          </a:prstGeom>
        </p:spPr>
      </p:pic>
      <p:sp>
        <p:nvSpPr>
          <p:cNvPr id="6"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smtClean="0">
                <a:solidFill>
                  <a:schemeClr val="tx2">
                    <a:lumMod val="75000"/>
                  </a:schemeClr>
                </a:solidFill>
                <a:latin typeface="Agency FB" panose="020B0503020202020204" pitchFamily="34" charset="0"/>
              </a:rPr>
              <a:t>De 4</a:t>
            </a:r>
            <a:r>
              <a:rPr lang="nl-NL" sz="4800" b="1" baseline="30000" dirty="0" smtClean="0">
                <a:solidFill>
                  <a:schemeClr val="tx2">
                    <a:lumMod val="75000"/>
                  </a:schemeClr>
                </a:solidFill>
                <a:latin typeface="Agency FB" panose="020B0503020202020204" pitchFamily="34" charset="0"/>
              </a:rPr>
              <a:t>e</a:t>
            </a:r>
            <a:r>
              <a:rPr lang="nl-NL" sz="4800" b="1" dirty="0" smtClean="0">
                <a:solidFill>
                  <a:schemeClr val="tx2">
                    <a:lumMod val="75000"/>
                  </a:schemeClr>
                </a:solidFill>
                <a:latin typeface="Agency FB" panose="020B0503020202020204" pitchFamily="34" charset="0"/>
              </a:rPr>
              <a:t> industriële revolutie </a:t>
            </a:r>
          </a:p>
        </p:txBody>
      </p:sp>
    </p:spTree>
    <p:extLst>
      <p:ext uri="{BB962C8B-B14F-4D97-AF65-F5344CB8AC3E}">
        <p14:creationId xmlns:p14="http://schemas.microsoft.com/office/powerpoint/2010/main" val="2630099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stretch>
            <a:fillRect/>
          </a:stretch>
        </p:blipFill>
        <p:spPr>
          <a:xfrm>
            <a:off x="838200" y="1561872"/>
            <a:ext cx="4898455" cy="3473450"/>
          </a:xfrm>
          <a:prstGeom prst="rect">
            <a:avLst/>
          </a:prstGeom>
        </p:spPr>
      </p:pic>
      <p:pic>
        <p:nvPicPr>
          <p:cNvPr id="4" name="Afbeelding 3"/>
          <p:cNvPicPr>
            <a:picLocks noChangeAspect="1"/>
          </p:cNvPicPr>
          <p:nvPr/>
        </p:nvPicPr>
        <p:blipFill rotWithShape="1">
          <a:blip r:embed="rId4"/>
          <a:srcRect l="2400" r="2324"/>
          <a:stretch/>
        </p:blipFill>
        <p:spPr>
          <a:xfrm>
            <a:off x="3033485" y="3414711"/>
            <a:ext cx="8926286" cy="2118179"/>
          </a:xfrm>
          <a:prstGeom prst="rect">
            <a:avLst/>
          </a:prstGeom>
        </p:spPr>
      </p:pic>
      <p:sp>
        <p:nvSpPr>
          <p:cNvPr id="6"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smtClean="0">
                <a:solidFill>
                  <a:schemeClr val="tx2">
                    <a:lumMod val="75000"/>
                  </a:schemeClr>
                </a:solidFill>
                <a:latin typeface="Agency FB" panose="020B0503020202020204" pitchFamily="34" charset="0"/>
              </a:rPr>
              <a:t>De 4</a:t>
            </a:r>
            <a:r>
              <a:rPr lang="nl-NL" sz="4800" b="1" baseline="30000" dirty="0" smtClean="0">
                <a:solidFill>
                  <a:schemeClr val="tx2">
                    <a:lumMod val="75000"/>
                  </a:schemeClr>
                </a:solidFill>
                <a:latin typeface="Agency FB" panose="020B0503020202020204" pitchFamily="34" charset="0"/>
              </a:rPr>
              <a:t>e</a:t>
            </a:r>
            <a:r>
              <a:rPr lang="nl-NL" sz="4800" b="1" dirty="0" smtClean="0">
                <a:solidFill>
                  <a:schemeClr val="tx2">
                    <a:lumMod val="75000"/>
                  </a:schemeClr>
                </a:solidFill>
                <a:latin typeface="Agency FB" panose="020B0503020202020204" pitchFamily="34" charset="0"/>
              </a:rPr>
              <a:t> industriële revolutie </a:t>
            </a:r>
          </a:p>
        </p:txBody>
      </p:sp>
    </p:spTree>
    <p:extLst>
      <p:ext uri="{BB962C8B-B14F-4D97-AF65-F5344CB8AC3E}">
        <p14:creationId xmlns:p14="http://schemas.microsoft.com/office/powerpoint/2010/main" val="3979262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2304737" y="480331"/>
            <a:ext cx="7772400" cy="9281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smtClean="0">
                <a:solidFill>
                  <a:schemeClr val="tx2">
                    <a:lumMod val="75000"/>
                  </a:schemeClr>
                </a:solidFill>
                <a:latin typeface="Agency FB" panose="020B0503020202020204" pitchFamily="34" charset="0"/>
              </a:rPr>
              <a:t>De 4</a:t>
            </a:r>
            <a:r>
              <a:rPr lang="nl-NL" sz="4800" b="1" baseline="30000" dirty="0" smtClean="0">
                <a:solidFill>
                  <a:schemeClr val="tx2">
                    <a:lumMod val="75000"/>
                  </a:schemeClr>
                </a:solidFill>
                <a:latin typeface="Agency FB" panose="020B0503020202020204" pitchFamily="34" charset="0"/>
              </a:rPr>
              <a:t>e</a:t>
            </a:r>
            <a:r>
              <a:rPr lang="nl-NL" sz="4800" b="1" dirty="0" smtClean="0">
                <a:solidFill>
                  <a:schemeClr val="tx2">
                    <a:lumMod val="75000"/>
                  </a:schemeClr>
                </a:solidFill>
                <a:latin typeface="Agency FB" panose="020B0503020202020204" pitchFamily="34" charset="0"/>
              </a:rPr>
              <a:t> industriële revolutie</a:t>
            </a:r>
          </a:p>
        </p:txBody>
      </p:sp>
      <p:sp>
        <p:nvSpPr>
          <p:cNvPr id="4" name="Tekstvak 3"/>
          <p:cNvSpPr txBox="1"/>
          <p:nvPr/>
        </p:nvSpPr>
        <p:spPr>
          <a:xfrm>
            <a:off x="2378764" y="2187413"/>
            <a:ext cx="7624346" cy="3170099"/>
          </a:xfrm>
          <a:prstGeom prst="rect">
            <a:avLst/>
          </a:prstGeom>
          <a:noFill/>
        </p:spPr>
        <p:txBody>
          <a:bodyPr wrap="square" rtlCol="0">
            <a:spAutoFit/>
          </a:bodyPr>
          <a:lstStyle/>
          <a:p>
            <a:r>
              <a:rPr lang="nl-NL" sz="3200" b="1" dirty="0" smtClean="0">
                <a:latin typeface="Corbel" panose="020B0503020204020204" pitchFamily="34" charset="0"/>
              </a:rPr>
              <a:t>“WE LEVEN NIET IN EEN TIJDPERK VAN </a:t>
            </a:r>
            <a:r>
              <a:rPr lang="nl-NL" sz="3200" b="1" dirty="0" smtClean="0">
                <a:solidFill>
                  <a:schemeClr val="accent1">
                    <a:lumMod val="75000"/>
                  </a:schemeClr>
                </a:solidFill>
                <a:latin typeface="Corbel" panose="020B0503020204020204" pitchFamily="34" charset="0"/>
              </a:rPr>
              <a:t>VERANDERING</a:t>
            </a:r>
            <a:r>
              <a:rPr lang="nl-NL" sz="3200" b="1" dirty="0" smtClean="0">
                <a:latin typeface="Corbel" panose="020B0503020204020204" pitchFamily="34" charset="0"/>
              </a:rPr>
              <a:t>, </a:t>
            </a:r>
          </a:p>
          <a:p>
            <a:r>
              <a:rPr lang="nl-NL" sz="3200" b="1" dirty="0" smtClean="0">
                <a:latin typeface="Corbel" panose="020B0503020204020204" pitchFamily="34" charset="0"/>
              </a:rPr>
              <a:t>MAAR IN EEN VERANDERING VAN </a:t>
            </a:r>
            <a:r>
              <a:rPr lang="nl-NL" sz="3200" b="1" dirty="0" smtClean="0">
                <a:solidFill>
                  <a:schemeClr val="accent1">
                    <a:lumMod val="75000"/>
                  </a:schemeClr>
                </a:solidFill>
                <a:latin typeface="Corbel" panose="020B0503020204020204" pitchFamily="34" charset="0"/>
              </a:rPr>
              <a:t>TIJDPERK</a:t>
            </a:r>
            <a:r>
              <a:rPr lang="nl-NL" sz="3200" b="1" dirty="0" smtClean="0">
                <a:latin typeface="Corbel" panose="020B0503020204020204" pitchFamily="34" charset="0"/>
              </a:rPr>
              <a:t>”</a:t>
            </a:r>
          </a:p>
          <a:p>
            <a:endParaRPr lang="nl-NL" sz="3600" b="1" dirty="0">
              <a:latin typeface="Corbel" panose="020B0503020204020204" pitchFamily="34" charset="0"/>
            </a:endParaRPr>
          </a:p>
          <a:p>
            <a:r>
              <a:rPr lang="nl-NL" sz="3600" dirty="0" smtClean="0">
                <a:solidFill>
                  <a:schemeClr val="bg1">
                    <a:lumMod val="50000"/>
                  </a:schemeClr>
                </a:solidFill>
                <a:latin typeface="Corbel" panose="020B0503020204020204" pitchFamily="34" charset="0"/>
              </a:rPr>
              <a:t>Jan Rotmans</a:t>
            </a:r>
            <a:endParaRPr lang="nl-NL" sz="3600" dirty="0">
              <a:solidFill>
                <a:schemeClr val="bg1">
                  <a:lumMod val="50000"/>
                </a:schemeClr>
              </a:solidFill>
              <a:latin typeface="Corbel" panose="020B0503020204020204" pitchFamily="34" charset="0"/>
            </a:endParaRPr>
          </a:p>
        </p:txBody>
      </p:sp>
    </p:spTree>
    <p:extLst>
      <p:ext uri="{BB962C8B-B14F-4D97-AF65-F5344CB8AC3E}">
        <p14:creationId xmlns:p14="http://schemas.microsoft.com/office/powerpoint/2010/main" val="1123438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CGV1tNBoeU?list=PLL5qyT4Pky9ic92ZQkX161b2Ybua-jFbH"/>
          <p:cNvPicPr>
            <a:picLocks noRot="1" noChangeAspect="1"/>
          </p:cNvPicPr>
          <p:nvPr>
            <a:videoFile r:link="rId1"/>
          </p:nvPr>
        </p:nvPicPr>
        <p:blipFill>
          <a:blip r:embed="rId3"/>
          <a:stretch>
            <a:fillRect/>
          </a:stretch>
        </p:blipFill>
        <p:spPr>
          <a:xfrm>
            <a:off x="2200141" y="1408431"/>
            <a:ext cx="8244625" cy="4637602"/>
          </a:xfrm>
          <a:prstGeom prst="rect">
            <a:avLst/>
          </a:prstGeom>
        </p:spPr>
      </p:pic>
      <p:sp>
        <p:nvSpPr>
          <p:cNvPr id="5" name="Titel 1"/>
          <p:cNvSpPr txBox="1">
            <a:spLocks noGrp="1"/>
          </p:cNvSpPr>
          <p:nvPr>
            <p:ph type="title"/>
          </p:nvPr>
        </p:nvSpPr>
        <p:spPr>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smtClean="0">
                <a:solidFill>
                  <a:schemeClr val="tx2">
                    <a:lumMod val="75000"/>
                  </a:schemeClr>
                </a:solidFill>
                <a:latin typeface="Agency FB" panose="020B0503020202020204" pitchFamily="34" charset="0"/>
              </a:rPr>
              <a:t>De 4</a:t>
            </a:r>
            <a:r>
              <a:rPr lang="nl-NL" sz="4800" b="1" baseline="30000" dirty="0" smtClean="0">
                <a:solidFill>
                  <a:schemeClr val="tx2">
                    <a:lumMod val="75000"/>
                  </a:schemeClr>
                </a:solidFill>
                <a:latin typeface="Agency FB" panose="020B0503020202020204" pitchFamily="34" charset="0"/>
              </a:rPr>
              <a:t>e</a:t>
            </a:r>
            <a:r>
              <a:rPr lang="nl-NL" sz="4800" b="1" dirty="0" smtClean="0">
                <a:solidFill>
                  <a:schemeClr val="tx2">
                    <a:lumMod val="75000"/>
                  </a:schemeClr>
                </a:solidFill>
                <a:latin typeface="Agency FB" panose="020B0503020202020204" pitchFamily="34" charset="0"/>
              </a:rPr>
              <a:t> industriële revolutie</a:t>
            </a:r>
          </a:p>
        </p:txBody>
      </p:sp>
    </p:spTree>
    <p:extLst>
      <p:ext uri="{BB962C8B-B14F-4D97-AF65-F5344CB8AC3E}">
        <p14:creationId xmlns:p14="http://schemas.microsoft.com/office/powerpoint/2010/main" val="2445124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noGrp="1"/>
          </p:cNvSpPr>
          <p:nvPr>
            <p:ph type="title"/>
          </p:nvPr>
        </p:nvSpPr>
        <p:spPr>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smtClean="0">
                <a:solidFill>
                  <a:schemeClr val="tx2">
                    <a:lumMod val="75000"/>
                  </a:schemeClr>
                </a:solidFill>
                <a:latin typeface="Agency FB" panose="020B0503020202020204" pitchFamily="34" charset="0"/>
              </a:rPr>
              <a:t>De 4</a:t>
            </a:r>
            <a:r>
              <a:rPr lang="nl-NL" sz="4800" b="1" baseline="30000" dirty="0" smtClean="0">
                <a:solidFill>
                  <a:schemeClr val="tx2">
                    <a:lumMod val="75000"/>
                  </a:schemeClr>
                </a:solidFill>
                <a:latin typeface="Agency FB" panose="020B0503020202020204" pitchFamily="34" charset="0"/>
              </a:rPr>
              <a:t>e</a:t>
            </a:r>
            <a:r>
              <a:rPr lang="nl-NL" sz="4800" b="1" dirty="0" smtClean="0">
                <a:solidFill>
                  <a:schemeClr val="tx2">
                    <a:lumMod val="75000"/>
                  </a:schemeClr>
                </a:solidFill>
                <a:latin typeface="Agency FB" panose="020B0503020202020204" pitchFamily="34" charset="0"/>
              </a:rPr>
              <a:t> industriële revolutie</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4332" y="1519842"/>
            <a:ext cx="9448800"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7079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4e industriele revolutie "/>
          <p:cNvPicPr>
            <a:picLocks noChangeAspect="1" noChangeArrowheads="1"/>
          </p:cNvPicPr>
          <p:nvPr/>
        </p:nvPicPr>
        <p:blipFill rotWithShape="1">
          <a:blip r:embed="rId3">
            <a:extLst>
              <a:ext uri="{28A0092B-C50C-407E-A947-70E740481C1C}">
                <a14:useLocalDpi xmlns:a14="http://schemas.microsoft.com/office/drawing/2010/main" val="0"/>
              </a:ext>
            </a:extLst>
          </a:blip>
          <a:srcRect b="5534"/>
          <a:stretch/>
        </p:blipFill>
        <p:spPr bwMode="auto">
          <a:xfrm>
            <a:off x="5379671" y="752603"/>
            <a:ext cx="5974129" cy="5333116"/>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smtClean="0">
                <a:solidFill>
                  <a:schemeClr val="tx2">
                    <a:lumMod val="75000"/>
                  </a:schemeClr>
                </a:solidFill>
                <a:latin typeface="Agency FB" panose="020B0503020202020204" pitchFamily="34" charset="0"/>
              </a:rPr>
              <a:t>De 4</a:t>
            </a:r>
            <a:r>
              <a:rPr lang="nl-NL" sz="4800" b="1" baseline="30000" dirty="0" smtClean="0">
                <a:solidFill>
                  <a:schemeClr val="tx2">
                    <a:lumMod val="75000"/>
                  </a:schemeClr>
                </a:solidFill>
                <a:latin typeface="Agency FB" panose="020B0503020202020204" pitchFamily="34" charset="0"/>
              </a:rPr>
              <a:t>e</a:t>
            </a:r>
            <a:r>
              <a:rPr lang="nl-NL" sz="4800" b="1" dirty="0" smtClean="0">
                <a:solidFill>
                  <a:schemeClr val="tx2">
                    <a:lumMod val="75000"/>
                  </a:schemeClr>
                </a:solidFill>
                <a:latin typeface="Agency FB" panose="020B0503020202020204" pitchFamily="34" charset="0"/>
              </a:rPr>
              <a:t> industriële revolutie</a:t>
            </a:r>
          </a:p>
        </p:txBody>
      </p:sp>
    </p:spTree>
    <p:extLst>
      <p:ext uri="{BB962C8B-B14F-4D97-AF65-F5344CB8AC3E}">
        <p14:creationId xmlns:p14="http://schemas.microsoft.com/office/powerpoint/2010/main" val="1076978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smtClean="0">
                <a:solidFill>
                  <a:schemeClr val="tx2">
                    <a:lumMod val="75000"/>
                  </a:schemeClr>
                </a:solidFill>
                <a:latin typeface="Agency FB" panose="020B0503020202020204" pitchFamily="34" charset="0"/>
              </a:rPr>
              <a:t>De 4</a:t>
            </a:r>
            <a:r>
              <a:rPr lang="nl-NL" sz="4800" b="1" baseline="30000" dirty="0" smtClean="0">
                <a:solidFill>
                  <a:schemeClr val="tx2">
                    <a:lumMod val="75000"/>
                  </a:schemeClr>
                </a:solidFill>
                <a:latin typeface="Agency FB" panose="020B0503020202020204" pitchFamily="34" charset="0"/>
              </a:rPr>
              <a:t>e</a:t>
            </a:r>
            <a:r>
              <a:rPr lang="nl-NL" sz="4800" b="1" dirty="0" smtClean="0">
                <a:solidFill>
                  <a:schemeClr val="tx2">
                    <a:lumMod val="75000"/>
                  </a:schemeClr>
                </a:solidFill>
                <a:latin typeface="Agency FB" panose="020B0503020202020204" pitchFamily="34" charset="0"/>
              </a:rPr>
              <a:t> industriële revolutie</a:t>
            </a:r>
          </a:p>
        </p:txBody>
      </p:sp>
      <p:grpSp>
        <p:nvGrpSpPr>
          <p:cNvPr id="4" name="Groep 3"/>
          <p:cNvGrpSpPr/>
          <p:nvPr/>
        </p:nvGrpSpPr>
        <p:grpSpPr>
          <a:xfrm>
            <a:off x="613229" y="1545545"/>
            <a:ext cx="4178614" cy="4309183"/>
            <a:chOff x="7175186" y="1690688"/>
            <a:chExt cx="4178614" cy="4309183"/>
          </a:xfrm>
        </p:grpSpPr>
        <p:pic>
          <p:nvPicPr>
            <p:cNvPr id="6" name="Picture 2" descr="Afbeeldingsresultaat voor functions smartph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186" y="2249565"/>
              <a:ext cx="4178614" cy="3750306"/>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p:cNvSpPr txBox="1">
              <a:spLocks/>
            </p:cNvSpPr>
            <p:nvPr/>
          </p:nvSpPr>
          <p:spPr bwMode="auto">
            <a:xfrm>
              <a:off x="7416800" y="1690688"/>
              <a:ext cx="3425372" cy="86397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algn="ctr" defTabSz="914400" rtl="0" eaLnBrk="1" fontAlgn="base" latinLnBrk="0" hangingPunct="1">
                <a:lnSpc>
                  <a:spcPct val="90000"/>
                </a:lnSpc>
                <a:spcBef>
                  <a:spcPct val="0"/>
                </a:spcBef>
                <a:spcAft>
                  <a:spcPct val="0"/>
                </a:spcAft>
                <a:buNone/>
                <a:defRPr sz="60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a:lstStyle>
            <a:p>
              <a:pPr algn="l"/>
              <a:r>
                <a:rPr lang="nl-NL" sz="4000" dirty="0">
                  <a:solidFill>
                    <a:schemeClr val="tx2">
                      <a:lumMod val="75000"/>
                    </a:schemeClr>
                  </a:solidFill>
                  <a:latin typeface="Agency FB" panose="020B0503020202020204" pitchFamily="34" charset="0"/>
                </a:rPr>
                <a:t>S</a:t>
              </a:r>
              <a:r>
                <a:rPr lang="nl-NL" sz="4000" dirty="0" smtClean="0">
                  <a:solidFill>
                    <a:schemeClr val="tx2">
                      <a:lumMod val="75000"/>
                    </a:schemeClr>
                  </a:solidFill>
                  <a:latin typeface="Agency FB" panose="020B0503020202020204" pitchFamily="34" charset="0"/>
                </a:rPr>
                <a:t>martphone</a:t>
              </a:r>
            </a:p>
          </p:txBody>
        </p:sp>
      </p:grpSp>
      <p:pic>
        <p:nvPicPr>
          <p:cNvPr id="7170" name="Picture 2" descr="https://www.mt.nl/wp-content/uploads/2017/02/Grafiek-Rick-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8486" y="1365023"/>
            <a:ext cx="7124700" cy="348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50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Afbeeldingsresultaat voor da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7355" y="2023213"/>
            <a:ext cx="2555894" cy="1331195"/>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p:cNvSpPr txBox="1">
            <a:spLocks noGrp="1"/>
          </p:cNvSpPr>
          <p:nvPr>
            <p:ph type="title"/>
          </p:nvPr>
        </p:nvSpPr>
        <p:spPr>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smtClean="0">
                <a:solidFill>
                  <a:schemeClr val="tx2">
                    <a:lumMod val="75000"/>
                  </a:schemeClr>
                </a:solidFill>
                <a:latin typeface="Agency FB" panose="020B0503020202020204" pitchFamily="34" charset="0"/>
              </a:rPr>
              <a:t>De 4</a:t>
            </a:r>
            <a:r>
              <a:rPr lang="nl-NL" sz="4800" b="1" baseline="30000" dirty="0" smtClean="0">
                <a:solidFill>
                  <a:schemeClr val="tx2">
                    <a:lumMod val="75000"/>
                  </a:schemeClr>
                </a:solidFill>
                <a:latin typeface="Agency FB" panose="020B0503020202020204" pitchFamily="34" charset="0"/>
              </a:rPr>
              <a:t>e</a:t>
            </a:r>
            <a:r>
              <a:rPr lang="nl-NL" sz="4800" b="1" dirty="0" smtClean="0">
                <a:solidFill>
                  <a:schemeClr val="tx2">
                    <a:lumMod val="75000"/>
                  </a:schemeClr>
                </a:solidFill>
                <a:latin typeface="Agency FB" panose="020B0503020202020204" pitchFamily="34" charset="0"/>
              </a:rPr>
              <a:t> industriële revolutie</a:t>
            </a:r>
          </a:p>
        </p:txBody>
      </p:sp>
      <p:pic>
        <p:nvPicPr>
          <p:cNvPr id="8194" name="Picture 2" descr="https://siliconvalley.center/wp-content/uploads/2017/03/Screen-Shot-2017-03-30-at-9.54.08-AM.png"/>
          <p:cNvPicPr>
            <a:picLocks noChangeAspect="1" noChangeArrowheads="1"/>
          </p:cNvPicPr>
          <p:nvPr/>
        </p:nvPicPr>
        <p:blipFill rotWithShape="1">
          <a:blip r:embed="rId4">
            <a:extLst>
              <a:ext uri="{28A0092B-C50C-407E-A947-70E740481C1C}">
                <a14:useLocalDpi xmlns:a14="http://schemas.microsoft.com/office/drawing/2010/main" val="0"/>
              </a:ext>
            </a:extLst>
          </a:blip>
          <a:srcRect l="27698" t="13299" r="28391"/>
          <a:stretch/>
        </p:blipFill>
        <p:spPr bwMode="auto">
          <a:xfrm>
            <a:off x="3922103" y="1976282"/>
            <a:ext cx="4347793" cy="33477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bionics white background"/>
          <p:cNvPicPr>
            <a:picLocks noChangeAspect="1" noChangeArrowheads="1"/>
          </p:cNvPicPr>
          <p:nvPr/>
        </p:nvPicPr>
        <p:blipFill rotWithShape="1">
          <a:blip r:embed="rId5">
            <a:extLst>
              <a:ext uri="{28A0092B-C50C-407E-A947-70E740481C1C}">
                <a14:useLocalDpi xmlns:a14="http://schemas.microsoft.com/office/drawing/2010/main" val="0"/>
              </a:ext>
            </a:extLst>
          </a:blip>
          <a:srcRect t="14199" b="8462"/>
          <a:stretch/>
        </p:blipFill>
        <p:spPr bwMode="auto">
          <a:xfrm flipH="1">
            <a:off x="4517051" y="5093447"/>
            <a:ext cx="3157896" cy="103238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fbeeldingsresultaat voor dna"/>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3489256">
            <a:off x="7679791" y="2199398"/>
            <a:ext cx="1739743" cy="97882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Afbeeldingsresultaat voor 3d printing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83348" y="1690688"/>
            <a:ext cx="1995285" cy="1995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156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2312932" y="1154623"/>
            <a:ext cx="7566135" cy="4856640"/>
          </a:xfrm>
          <a:prstGeom prst="rect">
            <a:avLst/>
          </a:prstGeom>
        </p:spPr>
      </p:pic>
      <p:sp>
        <p:nvSpPr>
          <p:cNvPr id="5"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smtClean="0">
                <a:solidFill>
                  <a:schemeClr val="tx2">
                    <a:lumMod val="75000"/>
                  </a:schemeClr>
                </a:solidFill>
                <a:latin typeface="Agency FB" panose="020B0503020202020204" pitchFamily="34" charset="0"/>
              </a:rPr>
              <a:t>De 4</a:t>
            </a:r>
            <a:r>
              <a:rPr lang="nl-NL" sz="4800" b="1" baseline="30000" dirty="0" smtClean="0">
                <a:solidFill>
                  <a:schemeClr val="tx2">
                    <a:lumMod val="75000"/>
                  </a:schemeClr>
                </a:solidFill>
                <a:latin typeface="Agency FB" panose="020B0503020202020204" pitchFamily="34" charset="0"/>
              </a:rPr>
              <a:t>e</a:t>
            </a:r>
            <a:r>
              <a:rPr lang="nl-NL" sz="4800" b="1" dirty="0" smtClean="0">
                <a:solidFill>
                  <a:schemeClr val="tx2">
                    <a:lumMod val="75000"/>
                  </a:schemeClr>
                </a:solidFill>
                <a:latin typeface="Agency FB" panose="020B0503020202020204" pitchFamily="34" charset="0"/>
              </a:rPr>
              <a:t> industriële revolutie</a:t>
            </a:r>
          </a:p>
        </p:txBody>
      </p:sp>
    </p:spTree>
    <p:extLst>
      <p:ext uri="{BB962C8B-B14F-4D97-AF65-F5344CB8AC3E}">
        <p14:creationId xmlns:p14="http://schemas.microsoft.com/office/powerpoint/2010/main" val="3550158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a1">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848D2DA3-4BAC-4590-9F3A-C04EAD61AF1C}" vid="{84936BD3-994A-46F0-BAD8-245BDD45B96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7" ma:contentTypeDescription="Een nieuw document maken." ma:contentTypeScope="" ma:versionID="dc0382093e4731084f9132cd2c0202c1">
  <xsd:schema xmlns:xsd="http://www.w3.org/2001/XMLSchema" xmlns:xs="http://www.w3.org/2001/XMLSchema" xmlns:p="http://schemas.microsoft.com/office/2006/metadata/properties" xmlns:ns2="34354c1b-6b8c-435b-ad50-990538c19557" targetNamespace="http://schemas.microsoft.com/office/2006/metadata/properties" ma:root="true" ma:fieldsID="9c0ce9d74be8d2c58fba1757fc7b9c60" ns2:_="">
    <xsd:import namespace="34354c1b-6b8c-435b-ad50-990538c1955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D610B47-DE0F-4EFA-B967-061DC17FDB0D}">
  <ds:schemaRefs>
    <ds:schemaRef ds:uri="http://schemas.microsoft.com/sharepoint/v3/contenttype/forms"/>
  </ds:schemaRefs>
</ds:datastoreItem>
</file>

<file path=customXml/itemProps2.xml><?xml version="1.0" encoding="utf-8"?>
<ds:datastoreItem xmlns:ds="http://schemas.openxmlformats.org/officeDocument/2006/customXml" ds:itemID="{B1FEC22D-BE35-4E96-9C1C-9270E88190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BEE5CA5-207A-4E75-A39D-92525C57BF43}">
  <ds:schemaRefs>
    <ds:schemaRef ds:uri="http://purl.org/dc/elements/1.1/"/>
    <ds:schemaRef ds:uri="http://purl.org/dc/dcmitype/"/>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34354c1b-6b8c-435b-ad50-990538c19557"/>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Thema1</Template>
  <TotalTime>2875</TotalTime>
  <Words>774</Words>
  <Application>Microsoft Office PowerPoint</Application>
  <PresentationFormat>Breedbeeld</PresentationFormat>
  <Paragraphs>54</Paragraphs>
  <Slides>17</Slides>
  <Notes>11</Notes>
  <HiddenSlides>0</HiddenSlides>
  <MMClips>2</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17</vt:i4>
      </vt:variant>
    </vt:vector>
  </HeadingPairs>
  <TitlesOfParts>
    <vt:vector size="23" baseType="lpstr">
      <vt:lpstr>Agency FB</vt:lpstr>
      <vt:lpstr>Arial</vt:lpstr>
      <vt:lpstr>Calibri</vt:lpstr>
      <vt:lpstr>Calibri Light</vt:lpstr>
      <vt:lpstr>Corbel</vt:lpstr>
      <vt:lpstr>Thema1</vt:lpstr>
      <vt:lpstr>PowerPoint-presentatie</vt:lpstr>
      <vt:lpstr>De 4e industriële revolutie </vt:lpstr>
      <vt:lpstr>PowerPoint-presentatie</vt:lpstr>
      <vt:lpstr>De 4e industriële revolutie</vt:lpstr>
      <vt:lpstr>De 4e industriële revolutie</vt:lpstr>
      <vt:lpstr>De 4e industriële revolutie</vt:lpstr>
      <vt:lpstr>De 4e industriële revolutie</vt:lpstr>
      <vt:lpstr>De 4e industriële revolutie</vt:lpstr>
      <vt:lpstr>De 4e industriële revolutie</vt:lpstr>
      <vt:lpstr>De 4e industriële revolutie</vt:lpstr>
      <vt:lpstr>De 4e industriële revolutie</vt:lpstr>
      <vt:lpstr>De 4e industriële revolutie</vt:lpstr>
      <vt:lpstr>De 4e industriële revolutie</vt:lpstr>
      <vt:lpstr>De 4e industriële revolutie</vt:lpstr>
      <vt:lpstr>De 4e industriële revolutie</vt:lpstr>
      <vt:lpstr>De 4e industriële revolutie</vt:lpstr>
      <vt:lpstr>De 4e industriële revolutie </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Thomas Noordeloos</cp:lastModifiedBy>
  <cp:revision>54</cp:revision>
  <dcterms:created xsi:type="dcterms:W3CDTF">2017-09-05T13:31:36Z</dcterms:created>
  <dcterms:modified xsi:type="dcterms:W3CDTF">2020-02-18T11:07:45Z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